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2" r:id="rId4"/>
    <p:sldId id="275" r:id="rId5"/>
    <p:sldId id="258" r:id="rId6"/>
    <p:sldId id="272" r:id="rId7"/>
    <p:sldId id="279" r:id="rId8"/>
    <p:sldId id="263" r:id="rId9"/>
    <p:sldId id="265" r:id="rId10"/>
    <p:sldId id="266" r:id="rId11"/>
    <p:sldId id="276" r:id="rId12"/>
    <p:sldId id="277" r:id="rId13"/>
    <p:sldId id="278" r:id="rId14"/>
    <p:sldId id="273" r:id="rId15"/>
    <p:sldId id="274" r:id="rId16"/>
    <p:sldId id="280" r:id="rId17"/>
    <p:sldId id="282" r:id="rId18"/>
    <p:sldId id="283" r:id="rId19"/>
    <p:sldId id="284" r:id="rId20"/>
    <p:sldId id="285" r:id="rId21"/>
  </p:sldIdLst>
  <p:sldSz cx="9144000" cy="6858000" type="screen4x3"/>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4660"/>
  </p:normalViewPr>
  <p:slideViewPr>
    <p:cSldViewPr>
      <p:cViewPr>
        <p:scale>
          <a:sx n="76" d="100"/>
          <a:sy n="76" d="100"/>
        </p:scale>
        <p:origin x="-38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2143826268854944E-2"/>
          <c:y val="3.5202033231913385E-2"/>
          <c:w val="0.96520255872037075"/>
          <c:h val="0.78233693740178722"/>
        </c:manualLayout>
      </c:layout>
      <c:lineChart>
        <c:grouping val="standard"/>
        <c:varyColors val="0"/>
        <c:ser>
          <c:idx val="0"/>
          <c:order val="0"/>
          <c:tx>
            <c:strRef>
              <c:f>Tabelle1!$B$1</c:f>
              <c:strCache>
                <c:ptCount val="1"/>
                <c:pt idx="0">
                  <c:v>Agreed wages</c:v>
                </c:pt>
              </c:strCache>
            </c:strRef>
          </c:tx>
          <c:spPr>
            <a:ln>
              <a:solidFill>
                <a:srgbClr val="FFC000"/>
              </a:solidFill>
            </a:ln>
          </c:spPr>
          <c:marker>
            <c:spPr>
              <a:solidFill>
                <a:srgbClr val="FFC000"/>
              </a:solidFill>
            </c:spPr>
          </c:marker>
          <c:dLbls>
            <c:dLbl>
              <c:idx val="0"/>
              <c:layout>
                <c:manualLayout>
                  <c:x val="-3.1634162070390465E-2"/>
                  <c:y val="-5.4156974202943665E-2"/>
                </c:manualLayout>
              </c:layout>
              <c:tx>
                <c:rich>
                  <a:bodyPr/>
                  <a:lstStyle/>
                  <a:p>
                    <a:r>
                      <a:rPr lang="en-US" smtClean="0"/>
                      <a:t>2,0</a:t>
                    </a:r>
                    <a:endParaRPr lang="en-US"/>
                  </a:p>
                </c:rich>
              </c:tx>
              <c:showLegendKey val="0"/>
              <c:showVal val="1"/>
              <c:showCatName val="0"/>
              <c:showSerName val="0"/>
              <c:showPercent val="0"/>
              <c:showBubbleSize val="0"/>
            </c:dLbl>
            <c:dLbl>
              <c:idx val="1"/>
              <c:layout>
                <c:manualLayout>
                  <c:x val="-2.6221005349639559E-2"/>
                  <c:y val="-7.8527612594268312E-2"/>
                </c:manualLayout>
              </c:layout>
              <c:tx>
                <c:rich>
                  <a:bodyPr/>
                  <a:lstStyle/>
                  <a:p>
                    <a:r>
                      <a:rPr lang="en-US" dirty="0" smtClean="0"/>
                      <a:t>0,8</a:t>
                    </a:r>
                    <a:endParaRPr lang="en-US" dirty="0"/>
                  </a:p>
                </c:rich>
              </c:tx>
              <c:showLegendKey val="0"/>
              <c:showVal val="1"/>
              <c:showCatName val="0"/>
              <c:showSerName val="0"/>
              <c:showPercent val="0"/>
              <c:showBubbleSize val="0"/>
            </c:dLbl>
            <c:dLbl>
              <c:idx val="2"/>
              <c:layout>
                <c:manualLayout>
                  <c:x val="-2.427376843336539E-2"/>
                  <c:y val="-7.8527612594268312E-2"/>
                </c:manualLayout>
              </c:layout>
              <c:tx>
                <c:rich>
                  <a:bodyPr/>
                  <a:lstStyle/>
                  <a:p>
                    <a:r>
                      <a:rPr lang="en-US" dirty="0" smtClean="0"/>
                      <a:t>1,2</a:t>
                    </a:r>
                    <a:endParaRPr lang="en-US" dirty="0"/>
                  </a:p>
                </c:rich>
              </c:tx>
              <c:showLegendKey val="0"/>
              <c:showVal val="1"/>
              <c:showCatName val="0"/>
              <c:showSerName val="0"/>
              <c:showPercent val="0"/>
              <c:showBubbleSize val="0"/>
            </c:dLbl>
            <c:dLbl>
              <c:idx val="3"/>
              <c:layout>
                <c:manualLayout>
                  <c:x val="-3.0178373626877274E-2"/>
                  <c:y val="-7.3111915173973946E-2"/>
                </c:manualLayout>
              </c:layout>
              <c:tx>
                <c:rich>
                  <a:bodyPr/>
                  <a:lstStyle/>
                  <a:p>
                    <a:r>
                      <a:rPr lang="en-US" dirty="0" smtClean="0"/>
                      <a:t>0,8</a:t>
                    </a:r>
                    <a:endParaRPr lang="en-US" dirty="0"/>
                  </a:p>
                </c:rich>
              </c:tx>
              <c:showLegendKey val="0"/>
              <c:showVal val="1"/>
              <c:showCatName val="0"/>
              <c:showSerName val="0"/>
              <c:showPercent val="0"/>
              <c:showBubbleSize val="0"/>
            </c:dLbl>
            <c:dLbl>
              <c:idx val="4"/>
              <c:layout>
                <c:manualLayout>
                  <c:x val="-3.8149901996755393E-2"/>
                  <c:y val="-7.8527612594268367E-2"/>
                </c:manualLayout>
              </c:layout>
              <c:tx>
                <c:rich>
                  <a:bodyPr/>
                  <a:lstStyle/>
                  <a:p>
                    <a:r>
                      <a:rPr lang="en-US" dirty="0" smtClean="0"/>
                      <a:t>1,5</a:t>
                    </a:r>
                    <a:endParaRPr lang="en-US" dirty="0"/>
                  </a:p>
                </c:rich>
              </c:tx>
              <c:showLegendKey val="0"/>
              <c:showVal val="1"/>
              <c:showCatName val="0"/>
              <c:showSerName val="0"/>
              <c:showPercent val="0"/>
              <c:showBubbleSize val="0"/>
            </c:dLbl>
            <c:dLbl>
              <c:idx val="5"/>
              <c:layout>
                <c:manualLayout>
                  <c:x val="-2.6712453822400534E-2"/>
                  <c:y val="-6.769621775367958E-2"/>
                </c:manualLayout>
              </c:layout>
              <c:tx>
                <c:rich>
                  <a:bodyPr/>
                  <a:lstStyle/>
                  <a:p>
                    <a:r>
                      <a:rPr lang="en-US" dirty="0" smtClean="0"/>
                      <a:t>3,4</a:t>
                    </a:r>
                    <a:endParaRPr lang="en-US" dirty="0"/>
                  </a:p>
                </c:rich>
              </c:tx>
              <c:showLegendKey val="0"/>
              <c:showVal val="1"/>
              <c:showCatName val="0"/>
              <c:showSerName val="0"/>
              <c:showPercent val="0"/>
              <c:showBubbleSize val="0"/>
            </c:dLbl>
            <c:dLbl>
              <c:idx val="6"/>
              <c:layout>
                <c:manualLayout>
                  <c:x val="-3.243422922422131E-2"/>
                  <c:y val="-7.5819763884121136E-2"/>
                </c:manualLayout>
              </c:layout>
              <c:tx>
                <c:rich>
                  <a:bodyPr/>
                  <a:lstStyle/>
                  <a:p>
                    <a:r>
                      <a:rPr lang="en-US" dirty="0" smtClean="0"/>
                      <a:t>2,7</a:t>
                    </a:r>
                    <a:endParaRPr lang="en-US" dirty="0"/>
                  </a:p>
                </c:rich>
              </c:tx>
              <c:showLegendKey val="0"/>
              <c:showVal val="1"/>
              <c:showCatName val="0"/>
              <c:showSerName val="0"/>
              <c:showPercent val="0"/>
              <c:showBubbleSize val="0"/>
            </c:dLbl>
            <c:dLbl>
              <c:idx val="7"/>
              <c:layout>
                <c:manualLayout>
                  <c:x val="-2.300703695428483E-2"/>
                  <c:y val="-6.2280520333385214E-2"/>
                </c:manualLayout>
              </c:layout>
              <c:tx>
                <c:rich>
                  <a:bodyPr/>
                  <a:lstStyle/>
                  <a:p>
                    <a:r>
                      <a:rPr lang="en-US" dirty="0" smtClean="0"/>
                      <a:t>1,7</a:t>
                    </a:r>
                    <a:endParaRPr lang="en-US" dirty="0"/>
                  </a:p>
                </c:rich>
              </c:tx>
              <c:showLegendKey val="0"/>
              <c:showVal val="1"/>
              <c:showCatName val="0"/>
              <c:showSerName val="0"/>
              <c:showPercent val="0"/>
              <c:showBubbleSize val="0"/>
            </c:dLbl>
            <c:dLbl>
              <c:idx val="8"/>
              <c:layout>
                <c:manualLayout>
                  <c:x val="-3.0663594926896728E-2"/>
                  <c:y val="-6.769621775367958E-2"/>
                </c:manualLayout>
              </c:layout>
              <c:tx>
                <c:rich>
                  <a:bodyPr/>
                  <a:lstStyle/>
                  <a:p>
                    <a:r>
                      <a:rPr lang="en-US" dirty="0" smtClean="0"/>
                      <a:t>1,5</a:t>
                    </a:r>
                    <a:endParaRPr lang="en-US" dirty="0"/>
                  </a:p>
                </c:rich>
              </c:tx>
              <c:showLegendKey val="0"/>
              <c:showVal val="1"/>
              <c:showCatName val="0"/>
              <c:showSerName val="0"/>
              <c:showPercent val="0"/>
              <c:showBubbleSize val="0"/>
            </c:dLbl>
            <c:dLbl>
              <c:idx val="9"/>
              <c:layout>
                <c:manualLayout>
                  <c:x val="-1.8980422516161381E-2"/>
                  <c:y val="-6.7696217753679566E-2"/>
                </c:manualLayout>
              </c:layout>
              <c:tx>
                <c:rich>
                  <a:bodyPr/>
                  <a:lstStyle/>
                  <a:p>
                    <a:r>
                      <a:rPr lang="en-US" dirty="0" smtClean="0"/>
                      <a:t>3,0</a:t>
                    </a:r>
                    <a:endParaRPr lang="en-US" dirty="0"/>
                  </a:p>
                </c:rich>
              </c:tx>
              <c:showLegendKey val="0"/>
              <c:showVal val="1"/>
              <c:showCatName val="0"/>
              <c:showSerName val="0"/>
              <c:showPercent val="0"/>
              <c:showBubbleSize val="0"/>
            </c:dLbl>
            <c:dLbl>
              <c:idx val="10"/>
              <c:layout>
                <c:manualLayout>
                  <c:x val="-1.2653615010774139E-2"/>
                  <c:y val="-4.8741276782649313E-2"/>
                </c:manualLayout>
              </c:layout>
              <c:tx>
                <c:rich>
                  <a:bodyPr/>
                  <a:lstStyle/>
                  <a:p>
                    <a:r>
                      <a:rPr lang="en-US" dirty="0" smtClean="0"/>
                      <a:t>2,5</a:t>
                    </a:r>
                    <a:endParaRPr lang="en-US" dirty="0"/>
                  </a:p>
                </c:rich>
              </c:tx>
              <c:showLegendKey val="0"/>
              <c:showVal val="1"/>
              <c:showCatName val="0"/>
              <c:showSerName val="0"/>
              <c:showPercent val="0"/>
              <c:showBubbleSize val="0"/>
            </c:dLbl>
            <c:dLbl>
              <c:idx val="11"/>
              <c:layout>
                <c:manualLayout>
                  <c:x val="-1.5817018763467819E-2"/>
                  <c:y val="5.1449125492796483E-2"/>
                </c:manualLayout>
              </c:layout>
              <c:tx>
                <c:rich>
                  <a:bodyPr/>
                  <a:lstStyle/>
                  <a:p>
                    <a:r>
                      <a:rPr lang="en-US" smtClean="0"/>
                      <a:t>2,7</a:t>
                    </a:r>
                    <a:endParaRPr lang="en-US"/>
                  </a:p>
                </c:rich>
              </c:tx>
              <c:showLegendKey val="0"/>
              <c:showVal val="1"/>
              <c:showCatName val="0"/>
              <c:showSerName val="0"/>
              <c:showPercent val="0"/>
              <c:showBubbleSize val="0"/>
            </c:dLbl>
            <c:dLbl>
              <c:idx val="12"/>
              <c:layout>
                <c:manualLayout>
                  <c:x val="-1.2653615010774139E-2"/>
                  <c:y val="5.4156974202943665E-2"/>
                </c:manualLayout>
              </c:layout>
              <c:tx>
                <c:rich>
                  <a:bodyPr/>
                  <a:lstStyle/>
                  <a:p>
                    <a:r>
                      <a:rPr lang="en-US" smtClean="0"/>
                      <a:t>2,4</a:t>
                    </a:r>
                    <a:endParaRPr lang="en-US"/>
                  </a:p>
                </c:rich>
              </c:tx>
              <c:showLegendKey val="0"/>
              <c:showVal val="1"/>
              <c:showCatName val="0"/>
              <c:showSerName val="0"/>
              <c:showPercent val="0"/>
              <c:showBubbleSize val="0"/>
            </c:dLbl>
            <c:spPr>
              <a:solidFill>
                <a:srgbClr val="FFFFCC"/>
              </a:solidFill>
              <a:ln>
                <a:solidFill>
                  <a:srgbClr val="FFC000"/>
                </a:solidFill>
              </a:ln>
            </c:spPr>
            <c:showLegendKey val="0"/>
            <c:showVal val="1"/>
            <c:showCatName val="0"/>
            <c:showSerName val="0"/>
            <c:showPercent val="0"/>
            <c:showBubbleSize val="0"/>
            <c:showLeaderLines val="0"/>
          </c:dLbls>
          <c:cat>
            <c:numRef>
              <c:f>Tabelle1!$A$2:$A$12</c:f>
              <c:numCache>
                <c:formatCode>General</c:formatCode>
                <c:ptCount val="11"/>
                <c:pt idx="0">
                  <c:v>2003</c:v>
                </c:pt>
                <c:pt idx="1">
                  <c:v>2004</c:v>
                </c:pt>
                <c:pt idx="2">
                  <c:v>2005</c:v>
                </c:pt>
                <c:pt idx="3">
                  <c:v>2006</c:v>
                </c:pt>
                <c:pt idx="4">
                  <c:v>2007</c:v>
                </c:pt>
                <c:pt idx="5">
                  <c:v>2008</c:v>
                </c:pt>
                <c:pt idx="6">
                  <c:v>2009</c:v>
                </c:pt>
                <c:pt idx="7">
                  <c:v>2010</c:v>
                </c:pt>
                <c:pt idx="8">
                  <c:v>2011</c:v>
                </c:pt>
                <c:pt idx="9">
                  <c:v>2012</c:v>
                </c:pt>
                <c:pt idx="10">
                  <c:v>2013</c:v>
                </c:pt>
              </c:numCache>
            </c:numRef>
          </c:cat>
          <c:val>
            <c:numRef>
              <c:f>Tabelle1!$B$2:$B$12</c:f>
              <c:numCache>
                <c:formatCode>General</c:formatCode>
                <c:ptCount val="11"/>
                <c:pt idx="0">
                  <c:v>6.6</c:v>
                </c:pt>
                <c:pt idx="1">
                  <c:v>7.4</c:v>
                </c:pt>
                <c:pt idx="2">
                  <c:v>8.6</c:v>
                </c:pt>
                <c:pt idx="3">
                  <c:v>9.4</c:v>
                </c:pt>
                <c:pt idx="4">
                  <c:v>10.9</c:v>
                </c:pt>
                <c:pt idx="5">
                  <c:v>14.3</c:v>
                </c:pt>
                <c:pt idx="6">
                  <c:v>17</c:v>
                </c:pt>
                <c:pt idx="7">
                  <c:v>18.7</c:v>
                </c:pt>
                <c:pt idx="8">
                  <c:v>20.2</c:v>
                </c:pt>
                <c:pt idx="9">
                  <c:v>23.2</c:v>
                </c:pt>
                <c:pt idx="10">
                  <c:v>25.7</c:v>
                </c:pt>
              </c:numCache>
            </c:numRef>
          </c:val>
          <c:smooth val="0"/>
        </c:ser>
        <c:ser>
          <c:idx val="1"/>
          <c:order val="1"/>
          <c:tx>
            <c:strRef>
              <c:f>Tabelle1!$C$1</c:f>
              <c:strCache>
                <c:ptCount val="1"/>
                <c:pt idx="0">
                  <c:v>Actual earnings</c:v>
                </c:pt>
              </c:strCache>
            </c:strRef>
          </c:tx>
          <c:spPr>
            <a:ln>
              <a:solidFill>
                <a:srgbClr val="981E32"/>
              </a:solidFill>
            </a:ln>
          </c:spPr>
          <c:marker>
            <c:spPr>
              <a:solidFill>
                <a:srgbClr val="981E32"/>
              </a:solidFill>
              <a:ln>
                <a:noFill/>
              </a:ln>
            </c:spPr>
          </c:marker>
          <c:dLbls>
            <c:dLbl>
              <c:idx val="0"/>
              <c:delete val="1"/>
            </c:dLbl>
            <c:dLbl>
              <c:idx val="1"/>
              <c:layout>
                <c:manualLayout>
                  <c:x val="-0.12685112050500877"/>
                  <c:y val="7.3111915173973946E-2"/>
                </c:manualLayout>
              </c:layout>
              <c:tx>
                <c:rich>
                  <a:bodyPr/>
                  <a:lstStyle/>
                  <a:p>
                    <a:r>
                      <a:rPr lang="en-US" dirty="0" smtClean="0"/>
                      <a:t>1,7</a:t>
                    </a:r>
                    <a:endParaRPr lang="en-US" dirty="0"/>
                  </a:p>
                </c:rich>
              </c:tx>
              <c:showLegendKey val="0"/>
              <c:showVal val="1"/>
              <c:showCatName val="0"/>
              <c:showSerName val="0"/>
              <c:showPercent val="0"/>
              <c:showBubbleSize val="0"/>
            </c:dLbl>
            <c:dLbl>
              <c:idx val="2"/>
              <c:layout>
                <c:manualLayout>
                  <c:x val="-0.11541379687410874"/>
                  <c:y val="6.4988369043532404E-2"/>
                </c:manualLayout>
              </c:layout>
              <c:tx>
                <c:rich>
                  <a:bodyPr/>
                  <a:lstStyle/>
                  <a:p>
                    <a:r>
                      <a:rPr lang="en-US" dirty="0" smtClean="0"/>
                      <a:t>0,4</a:t>
                    </a:r>
                    <a:endParaRPr lang="en-US" dirty="0"/>
                  </a:p>
                </c:rich>
              </c:tx>
              <c:showLegendKey val="0"/>
              <c:showVal val="1"/>
              <c:showCatName val="0"/>
              <c:showSerName val="0"/>
              <c:showPercent val="0"/>
              <c:showBubbleSize val="0"/>
            </c:dLbl>
            <c:dLbl>
              <c:idx val="3"/>
              <c:layout>
                <c:manualLayout>
                  <c:x val="-0.10926346744421633"/>
                  <c:y val="7.040406646382677E-2"/>
                </c:manualLayout>
              </c:layout>
              <c:tx>
                <c:rich>
                  <a:bodyPr/>
                  <a:lstStyle/>
                  <a:p>
                    <a:r>
                      <a:rPr lang="en-US" dirty="0" smtClean="0"/>
                      <a:t>0,3</a:t>
                    </a:r>
                    <a:endParaRPr lang="en-US" dirty="0"/>
                  </a:p>
                </c:rich>
              </c:tx>
              <c:showLegendKey val="0"/>
              <c:showVal val="1"/>
              <c:showCatName val="0"/>
              <c:showSerName val="0"/>
              <c:showPercent val="0"/>
              <c:showBubbleSize val="0"/>
            </c:dLbl>
            <c:dLbl>
              <c:idx val="4"/>
              <c:layout>
                <c:manualLayout>
                  <c:x val="-0.11729166308604234"/>
                  <c:y val="9.7482553565298599E-2"/>
                </c:manualLayout>
              </c:layout>
              <c:tx>
                <c:rich>
                  <a:bodyPr/>
                  <a:lstStyle/>
                  <a:p>
                    <a:r>
                      <a:rPr lang="en-US" dirty="0" smtClean="0"/>
                      <a:t>0,8</a:t>
                    </a:r>
                    <a:endParaRPr lang="en-US" dirty="0"/>
                  </a:p>
                </c:rich>
              </c:tx>
              <c:showLegendKey val="0"/>
              <c:showVal val="1"/>
              <c:showCatName val="0"/>
              <c:showSerName val="0"/>
              <c:showPercent val="0"/>
              <c:showBubbleSize val="0"/>
            </c:dLbl>
            <c:dLbl>
              <c:idx val="5"/>
              <c:layout>
                <c:manualLayout>
                  <c:x val="-2.6769245637803224E-2"/>
                  <c:y val="9.7482553565298599E-2"/>
                </c:manualLayout>
              </c:layout>
              <c:tx>
                <c:rich>
                  <a:bodyPr/>
                  <a:lstStyle/>
                  <a:p>
                    <a:r>
                      <a:rPr lang="en-US" dirty="0" smtClean="0"/>
                      <a:t>3,1</a:t>
                    </a:r>
                    <a:endParaRPr lang="en-US" dirty="0"/>
                  </a:p>
                </c:rich>
              </c:tx>
              <c:showLegendKey val="0"/>
              <c:showVal val="1"/>
              <c:showCatName val="0"/>
              <c:showSerName val="0"/>
              <c:showPercent val="0"/>
              <c:showBubbleSize val="0"/>
            </c:dLbl>
            <c:dLbl>
              <c:idx val="6"/>
              <c:layout>
                <c:manualLayout>
                  <c:x val="-2.3725528145201728E-2"/>
                  <c:y val="6.769621775367958E-2"/>
                </c:manualLayout>
              </c:layout>
              <c:tx>
                <c:rich>
                  <a:bodyPr/>
                  <a:lstStyle/>
                  <a:p>
                    <a:r>
                      <a:rPr lang="en-US" dirty="0" smtClean="0"/>
                      <a:t>0,1</a:t>
                    </a:r>
                    <a:endParaRPr lang="en-US" dirty="0"/>
                  </a:p>
                </c:rich>
              </c:tx>
              <c:showLegendKey val="0"/>
              <c:showVal val="1"/>
              <c:showCatName val="0"/>
              <c:showSerName val="0"/>
              <c:showPercent val="0"/>
              <c:showBubbleSize val="0"/>
            </c:dLbl>
            <c:dLbl>
              <c:idx val="7"/>
              <c:layout>
                <c:manualLayout>
                  <c:x val="-2.1110364680671827E-2"/>
                  <c:y val="6.4988369043532404E-2"/>
                </c:manualLayout>
              </c:layout>
              <c:tx>
                <c:rich>
                  <a:bodyPr/>
                  <a:lstStyle/>
                  <a:p>
                    <a:r>
                      <a:rPr lang="en-US" dirty="0" smtClean="0"/>
                      <a:t>2,7</a:t>
                    </a:r>
                    <a:endParaRPr lang="en-US" dirty="0"/>
                  </a:p>
                </c:rich>
              </c:tx>
              <c:showLegendKey val="0"/>
              <c:showVal val="1"/>
              <c:showCatName val="0"/>
              <c:showSerName val="0"/>
              <c:showPercent val="0"/>
              <c:showBubbleSize val="0"/>
            </c:dLbl>
            <c:dLbl>
              <c:idx val="8"/>
              <c:layout>
                <c:manualLayout>
                  <c:x val="-2.8483088119725119E-2"/>
                  <c:y val="7.3111701957540076E-2"/>
                </c:manualLayout>
              </c:layout>
              <c:tx>
                <c:rich>
                  <a:bodyPr/>
                  <a:lstStyle/>
                  <a:p>
                    <a:r>
                      <a:rPr lang="en-US" dirty="0" smtClean="0"/>
                      <a:t>3,3</a:t>
                    </a:r>
                    <a:endParaRPr lang="en-US" dirty="0"/>
                  </a:p>
                </c:rich>
              </c:tx>
              <c:showLegendKey val="0"/>
              <c:showVal val="1"/>
              <c:showCatName val="0"/>
              <c:showSerName val="0"/>
              <c:showPercent val="0"/>
              <c:showBubbleSize val="0"/>
            </c:dLbl>
            <c:dLbl>
              <c:idx val="9"/>
              <c:layout>
                <c:manualLayout>
                  <c:x val="-1.7581425888050763E-2"/>
                  <c:y val="5.9572671623238031E-2"/>
                </c:manualLayout>
              </c:layout>
              <c:tx>
                <c:rich>
                  <a:bodyPr/>
                  <a:lstStyle/>
                  <a:p>
                    <a:r>
                      <a:rPr lang="en-US" dirty="0" smtClean="0"/>
                      <a:t>2,5</a:t>
                    </a:r>
                    <a:endParaRPr lang="en-US" dirty="0"/>
                  </a:p>
                </c:rich>
              </c:tx>
              <c:showLegendKey val="0"/>
              <c:showVal val="1"/>
              <c:showCatName val="0"/>
              <c:showSerName val="0"/>
              <c:showPercent val="0"/>
              <c:showBubbleSize val="0"/>
            </c:dLbl>
            <c:dLbl>
              <c:idx val="10"/>
              <c:layout>
                <c:manualLayout>
                  <c:x val="-1.3260390722708116E-2"/>
                  <c:y val="8.3943096798128808E-2"/>
                </c:manualLayout>
              </c:layout>
              <c:tx>
                <c:rich>
                  <a:bodyPr/>
                  <a:lstStyle/>
                  <a:p>
                    <a:r>
                      <a:rPr lang="en-US" dirty="0" smtClean="0"/>
                      <a:t>1,4</a:t>
                    </a:r>
                    <a:endParaRPr lang="en-US" dirty="0"/>
                  </a:p>
                </c:rich>
              </c:tx>
              <c:showLegendKey val="0"/>
              <c:showVal val="1"/>
              <c:showCatName val="0"/>
              <c:showSerName val="0"/>
              <c:showPercent val="0"/>
              <c:showBubbleSize val="0"/>
            </c:dLbl>
            <c:dLbl>
              <c:idx val="11"/>
              <c:layout>
                <c:manualLayout>
                  <c:x val="-2.4158847274235139E-2"/>
                  <c:y val="-5.6864822913090848E-2"/>
                </c:manualLayout>
              </c:layout>
              <c:tx>
                <c:rich>
                  <a:bodyPr/>
                  <a:lstStyle/>
                  <a:p>
                    <a:r>
                      <a:rPr lang="en-US" dirty="0" smtClean="0"/>
                      <a:t>2,6</a:t>
                    </a:r>
                    <a:endParaRPr lang="en-US" dirty="0"/>
                  </a:p>
                </c:rich>
              </c:tx>
              <c:showLegendKey val="0"/>
              <c:showVal val="1"/>
              <c:showCatName val="0"/>
              <c:showSerName val="0"/>
              <c:showPercent val="0"/>
              <c:showBubbleSize val="0"/>
            </c:dLbl>
            <c:dLbl>
              <c:idx val="12"/>
              <c:tx>
                <c:rich>
                  <a:bodyPr/>
                  <a:lstStyle/>
                  <a:p>
                    <a:r>
                      <a:rPr lang="en-US" smtClean="0"/>
                      <a:t>2,5</a:t>
                    </a:r>
                    <a:endParaRPr lang="en-US"/>
                  </a:p>
                </c:rich>
              </c:tx>
              <c:showLegendKey val="0"/>
              <c:showVal val="1"/>
              <c:showCatName val="0"/>
              <c:showSerName val="0"/>
              <c:showPercent val="0"/>
              <c:showBubbleSize val="0"/>
            </c:dLbl>
            <c:spPr>
              <a:solidFill>
                <a:srgbClr val="FF9999"/>
              </a:solidFill>
              <a:ln>
                <a:solidFill>
                  <a:srgbClr val="FF9999"/>
                </a:solidFill>
              </a:ln>
            </c:spPr>
            <c:showLegendKey val="0"/>
            <c:showVal val="1"/>
            <c:showCatName val="0"/>
            <c:showSerName val="0"/>
            <c:showPercent val="0"/>
            <c:showBubbleSize val="0"/>
            <c:showLeaderLines val="0"/>
          </c:dLbls>
          <c:cat>
            <c:numRef>
              <c:f>Tabelle1!$A$2:$A$12</c:f>
              <c:numCache>
                <c:formatCode>General</c:formatCode>
                <c:ptCount val="11"/>
                <c:pt idx="0">
                  <c:v>2003</c:v>
                </c:pt>
                <c:pt idx="1">
                  <c:v>2004</c:v>
                </c:pt>
                <c:pt idx="2">
                  <c:v>2005</c:v>
                </c:pt>
                <c:pt idx="3">
                  <c:v>2006</c:v>
                </c:pt>
                <c:pt idx="4">
                  <c:v>2007</c:v>
                </c:pt>
                <c:pt idx="5">
                  <c:v>2008</c:v>
                </c:pt>
                <c:pt idx="6">
                  <c:v>2009</c:v>
                </c:pt>
                <c:pt idx="7">
                  <c:v>2010</c:v>
                </c:pt>
                <c:pt idx="8">
                  <c:v>2011</c:v>
                </c:pt>
                <c:pt idx="9">
                  <c:v>2012</c:v>
                </c:pt>
                <c:pt idx="10">
                  <c:v>2013</c:v>
                </c:pt>
              </c:numCache>
            </c:numRef>
          </c:cat>
          <c:val>
            <c:numRef>
              <c:f>Tabelle1!$C$2:$C$12</c:f>
              <c:numCache>
                <c:formatCode>General</c:formatCode>
                <c:ptCount val="11"/>
                <c:pt idx="0">
                  <c:v>6.4</c:v>
                </c:pt>
                <c:pt idx="1">
                  <c:v>6.8</c:v>
                </c:pt>
                <c:pt idx="2">
                  <c:v>7.1</c:v>
                </c:pt>
                <c:pt idx="3">
                  <c:v>7.9</c:v>
                </c:pt>
                <c:pt idx="4">
                  <c:v>9.4</c:v>
                </c:pt>
                <c:pt idx="5">
                  <c:v>12.5</c:v>
                </c:pt>
                <c:pt idx="6">
                  <c:v>12.6</c:v>
                </c:pt>
                <c:pt idx="7">
                  <c:v>15.3</c:v>
                </c:pt>
                <c:pt idx="8">
                  <c:v>18.600000000000001</c:v>
                </c:pt>
                <c:pt idx="9">
                  <c:v>21.1</c:v>
                </c:pt>
                <c:pt idx="10">
                  <c:v>22.5</c:v>
                </c:pt>
              </c:numCache>
            </c:numRef>
          </c:val>
          <c:smooth val="0"/>
        </c:ser>
        <c:dLbls>
          <c:showLegendKey val="0"/>
          <c:showVal val="0"/>
          <c:showCatName val="0"/>
          <c:showSerName val="0"/>
          <c:showPercent val="0"/>
          <c:showBubbleSize val="0"/>
        </c:dLbls>
        <c:marker val="1"/>
        <c:smooth val="0"/>
        <c:axId val="23282432"/>
        <c:axId val="23283968"/>
      </c:lineChart>
      <c:catAx>
        <c:axId val="23282432"/>
        <c:scaling>
          <c:orientation val="minMax"/>
        </c:scaling>
        <c:delete val="0"/>
        <c:axPos val="b"/>
        <c:numFmt formatCode="General" sourceLinked="1"/>
        <c:majorTickMark val="none"/>
        <c:minorTickMark val="none"/>
        <c:tickLblPos val="nextTo"/>
        <c:crossAx val="23283968"/>
        <c:crosses val="autoZero"/>
        <c:auto val="1"/>
        <c:lblAlgn val="ctr"/>
        <c:lblOffset val="100"/>
        <c:noMultiLvlLbl val="0"/>
      </c:catAx>
      <c:valAx>
        <c:axId val="23283968"/>
        <c:scaling>
          <c:orientation val="minMax"/>
        </c:scaling>
        <c:delete val="1"/>
        <c:axPos val="l"/>
        <c:numFmt formatCode="General" sourceLinked="1"/>
        <c:majorTickMark val="none"/>
        <c:minorTickMark val="none"/>
        <c:tickLblPos val="nextTo"/>
        <c:crossAx val="23282432"/>
        <c:crosses val="autoZero"/>
        <c:crossBetween val="between"/>
      </c:valAx>
    </c:plotArea>
    <c:legend>
      <c:legendPos val="b"/>
      <c:layout/>
      <c:overlay val="0"/>
      <c:spPr>
        <a:noFill/>
      </c:spPr>
    </c:legend>
    <c:plotVisOnly val="1"/>
    <c:dispBlanksAs val="gap"/>
    <c:showDLblsOverMax val="0"/>
  </c:chart>
  <c:txPr>
    <a:bodyPr/>
    <a:lstStyle/>
    <a:p>
      <a:pPr>
        <a:defRPr sz="1800"/>
      </a:pPr>
      <a:endParaRPr lang="sr-Latn-R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Tabelle2!$A$2</c:f>
              <c:strCache>
                <c:ptCount val="1"/>
                <c:pt idx="0">
                  <c:v>Bruttomonatslohn</c:v>
                </c:pt>
              </c:strCache>
            </c:strRef>
          </c:tx>
          <c:spPr>
            <a:solidFill>
              <a:srgbClr val="0066CC"/>
            </a:solidFill>
            <a:effectLst>
              <a:innerShdw blurRad="63500" dist="50800" dir="2700000">
                <a:prstClr val="black">
                  <a:alpha val="50000"/>
                </a:prstClr>
              </a:innerShdw>
            </a:effectLst>
          </c:spPr>
          <c:invertIfNegative val="0"/>
          <c:dLbls>
            <c:dLbl>
              <c:idx val="0"/>
              <c:layout/>
              <c:tx>
                <c:rich>
                  <a:bodyPr/>
                  <a:lstStyle/>
                  <a:p>
                    <a:r>
                      <a:rPr lang="en-US" smtClean="0"/>
                      <a:t>591 €</a:t>
                    </a:r>
                    <a:endParaRPr lang="en-US"/>
                  </a:p>
                </c:rich>
              </c:tx>
              <c:showLegendKey val="0"/>
              <c:showVal val="1"/>
              <c:showCatName val="0"/>
              <c:showSerName val="0"/>
              <c:showPercent val="0"/>
              <c:showBubbleSize val="0"/>
            </c:dLbl>
            <c:dLbl>
              <c:idx val="1"/>
              <c:layout/>
              <c:tx>
                <c:rich>
                  <a:bodyPr/>
                  <a:lstStyle/>
                  <a:p>
                    <a:r>
                      <a:rPr lang="en-US" dirty="0" smtClean="0"/>
                      <a:t>1.255 €</a:t>
                    </a:r>
                    <a:endParaRPr lang="en-US" dirty="0"/>
                  </a:p>
                </c:rich>
              </c:tx>
              <c:showLegendKey val="0"/>
              <c:showVal val="1"/>
              <c:showCatName val="0"/>
              <c:showSerName val="0"/>
              <c:showPercent val="0"/>
              <c:showBubbleSize val="0"/>
            </c:dLbl>
            <c:dLbl>
              <c:idx val="2"/>
              <c:layout/>
              <c:tx>
                <c:rich>
                  <a:bodyPr/>
                  <a:lstStyle/>
                  <a:p>
                    <a:r>
                      <a:rPr lang="en-US" dirty="0" smtClean="0"/>
                      <a:t>1.832 €</a:t>
                    </a:r>
                    <a:endParaRPr lang="en-US" dirty="0"/>
                  </a:p>
                </c:rich>
              </c:tx>
              <c:showLegendKey val="0"/>
              <c:showVal val="1"/>
              <c:showCatName val="0"/>
              <c:showSerName val="0"/>
              <c:showPercent val="0"/>
              <c:showBubbleSize val="0"/>
            </c:dLbl>
            <c:dLbl>
              <c:idx val="3"/>
              <c:layout/>
              <c:tx>
                <c:rich>
                  <a:bodyPr/>
                  <a:lstStyle/>
                  <a:p>
                    <a:r>
                      <a:rPr lang="en-US" dirty="0" smtClean="0"/>
                      <a:t>2.551 €</a:t>
                    </a:r>
                    <a:endParaRPr lang="en-US" dirty="0"/>
                  </a:p>
                </c:rich>
              </c:tx>
              <c:showLegendKey val="0"/>
              <c:showVal val="1"/>
              <c:showCatName val="0"/>
              <c:showSerName val="0"/>
              <c:showPercent val="0"/>
              <c:showBubbleSize val="0"/>
            </c:dLbl>
            <c:dLbl>
              <c:idx val="4"/>
              <c:layout/>
              <c:tx>
                <c:rich>
                  <a:bodyPr/>
                  <a:lstStyle/>
                  <a:p>
                    <a:r>
                      <a:rPr lang="en-US" dirty="0" smtClean="0"/>
                      <a:t>2.901 €</a:t>
                    </a:r>
                    <a:endParaRPr lang="en-US" dirty="0"/>
                  </a:p>
                </c:rich>
              </c:tx>
              <c:showLegendKey val="0"/>
              <c:showVal val="1"/>
              <c:showCatName val="0"/>
              <c:showSerName val="0"/>
              <c:showPercent val="0"/>
              <c:showBubbleSize val="0"/>
            </c:dLbl>
            <c:dLbl>
              <c:idx val="5"/>
              <c:layout/>
              <c:tx>
                <c:rich>
                  <a:bodyPr/>
                  <a:lstStyle/>
                  <a:p>
                    <a:r>
                      <a:rPr lang="en-US" dirty="0" smtClean="0"/>
                      <a:t>3.227 €</a:t>
                    </a:r>
                    <a:endParaRPr lang="en-US" dirty="0"/>
                  </a:p>
                </c:rich>
              </c:tx>
              <c:showLegendKey val="0"/>
              <c:showVal val="1"/>
              <c:showCatName val="0"/>
              <c:showSerName val="0"/>
              <c:showPercent val="0"/>
              <c:showBubbleSize val="0"/>
            </c:dLbl>
            <c:dLbl>
              <c:idx val="6"/>
              <c:layout/>
              <c:tx>
                <c:rich>
                  <a:bodyPr/>
                  <a:lstStyle/>
                  <a:p>
                    <a:pPr>
                      <a:defRPr sz="1600" b="0"/>
                    </a:pPr>
                    <a:r>
                      <a:rPr lang="en-US" dirty="0" smtClean="0"/>
                      <a:t>3.449 €</a:t>
                    </a:r>
                    <a:endParaRPr lang="en-US" dirty="0"/>
                  </a:p>
                </c:rich>
              </c:tx>
              <c:numFmt formatCode="General" sourceLinked="0"/>
              <c:spPr/>
              <c:showLegendKey val="0"/>
              <c:showVal val="1"/>
              <c:showCatName val="0"/>
              <c:showSerName val="0"/>
              <c:showPercent val="0"/>
              <c:showBubbleSize val="0"/>
            </c:dLbl>
            <c:txPr>
              <a:bodyPr/>
              <a:lstStyle/>
              <a:p>
                <a:pPr>
                  <a:defRPr sz="1600" b="0"/>
                </a:pPr>
                <a:endParaRPr lang="sr-Latn-RS"/>
              </a:p>
            </c:txPr>
            <c:showLegendKey val="0"/>
            <c:showVal val="1"/>
            <c:showCatName val="0"/>
            <c:showSerName val="0"/>
            <c:showPercent val="0"/>
            <c:showBubbleSize val="0"/>
            <c:showLeaderLines val="0"/>
          </c:dLbls>
          <c:cat>
            <c:strRef>
              <c:f>Tabelle2!$B$1:$H$1</c:f>
              <c:strCache>
                <c:ptCount val="7"/>
                <c:pt idx="0">
                  <c:v>1970 (W)</c:v>
                </c:pt>
                <c:pt idx="1">
                  <c:v>1980 (W)</c:v>
                </c:pt>
                <c:pt idx="2">
                  <c:v>1991</c:v>
                </c:pt>
                <c:pt idx="3">
                  <c:v>2000</c:v>
                </c:pt>
                <c:pt idx="4">
                  <c:v>2005</c:v>
                </c:pt>
                <c:pt idx="5">
                  <c:v>2010</c:v>
                </c:pt>
                <c:pt idx="6">
                  <c:v>2013</c:v>
                </c:pt>
              </c:strCache>
            </c:strRef>
          </c:cat>
          <c:val>
            <c:numRef>
              <c:f>Tabelle2!$B$2:$H$2</c:f>
              <c:numCache>
                <c:formatCode>General</c:formatCode>
                <c:ptCount val="7"/>
                <c:pt idx="0">
                  <c:v>591</c:v>
                </c:pt>
                <c:pt idx="1">
                  <c:v>1255</c:v>
                </c:pt>
                <c:pt idx="2">
                  <c:v>1832</c:v>
                </c:pt>
                <c:pt idx="3">
                  <c:v>2551</c:v>
                </c:pt>
                <c:pt idx="4">
                  <c:v>2901</c:v>
                </c:pt>
                <c:pt idx="5">
                  <c:v>3227</c:v>
                </c:pt>
                <c:pt idx="6">
                  <c:v>3449</c:v>
                </c:pt>
              </c:numCache>
            </c:numRef>
          </c:val>
        </c:ser>
        <c:dLbls>
          <c:showLegendKey val="0"/>
          <c:showVal val="0"/>
          <c:showCatName val="0"/>
          <c:showSerName val="0"/>
          <c:showPercent val="0"/>
          <c:showBubbleSize val="0"/>
        </c:dLbls>
        <c:gapWidth val="150"/>
        <c:axId val="23253376"/>
        <c:axId val="23254912"/>
      </c:barChart>
      <c:catAx>
        <c:axId val="23253376"/>
        <c:scaling>
          <c:orientation val="minMax"/>
        </c:scaling>
        <c:delete val="0"/>
        <c:axPos val="b"/>
        <c:majorTickMark val="out"/>
        <c:minorTickMark val="none"/>
        <c:tickLblPos val="nextTo"/>
        <c:txPr>
          <a:bodyPr/>
          <a:lstStyle/>
          <a:p>
            <a:pPr>
              <a:defRPr sz="1400" b="0"/>
            </a:pPr>
            <a:endParaRPr lang="sr-Latn-RS"/>
          </a:p>
        </c:txPr>
        <c:crossAx val="23254912"/>
        <c:crosses val="autoZero"/>
        <c:auto val="1"/>
        <c:lblAlgn val="ctr"/>
        <c:lblOffset val="100"/>
        <c:noMultiLvlLbl val="0"/>
      </c:catAx>
      <c:valAx>
        <c:axId val="23254912"/>
        <c:scaling>
          <c:orientation val="minMax"/>
        </c:scaling>
        <c:delete val="1"/>
        <c:axPos val="l"/>
        <c:numFmt formatCode="General" sourceLinked="1"/>
        <c:majorTickMark val="out"/>
        <c:minorTickMark val="none"/>
        <c:tickLblPos val="nextTo"/>
        <c:crossAx val="23253376"/>
        <c:crosses val="autoZero"/>
        <c:crossBetween val="between"/>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702249669166298E-2"/>
          <c:y val="7.012645940605039E-2"/>
          <c:w val="0.9611821790913101"/>
          <c:h val="0.56993561834182493"/>
        </c:manualLayout>
      </c:layout>
      <c:barChart>
        <c:barDir val="col"/>
        <c:grouping val="clustered"/>
        <c:varyColors val="0"/>
        <c:ser>
          <c:idx val="0"/>
          <c:order val="0"/>
          <c:tx>
            <c:strRef>
              <c:f>Tabelle1!$B$1</c:f>
              <c:strCache>
                <c:ptCount val="1"/>
                <c:pt idx="0">
                  <c:v>Datenreihe 1</c:v>
                </c:pt>
              </c:strCache>
            </c:strRef>
          </c:tx>
          <c:spPr>
            <a:solidFill>
              <a:srgbClr val="0066CC"/>
            </a:solidFill>
            <a:ln w="38100">
              <a:solidFill>
                <a:srgbClr val="FFCCCC"/>
              </a:solidFill>
            </a:ln>
            <a:scene3d>
              <a:camera prst="orthographicFront"/>
              <a:lightRig rig="threePt" dir="t"/>
            </a:scene3d>
            <a:sp3d>
              <a:bevelT/>
            </a:sp3d>
          </c:spPr>
          <c:invertIfNegative val="0"/>
          <c:dPt>
            <c:idx val="2"/>
            <c:invertIfNegative val="0"/>
            <c:bubble3D val="0"/>
            <c:spPr>
              <a:solidFill>
                <a:srgbClr val="003399"/>
              </a:solidFill>
              <a:ln w="38100">
                <a:solidFill>
                  <a:srgbClr val="FFCCCC"/>
                </a:solidFill>
              </a:ln>
              <a:scene3d>
                <a:camera prst="orthographicFront"/>
                <a:lightRig rig="threePt" dir="t"/>
              </a:scene3d>
              <a:sp3d>
                <a:bevelT/>
              </a:sp3d>
            </c:spPr>
          </c:dPt>
          <c:dPt>
            <c:idx val="3"/>
            <c:invertIfNegative val="0"/>
            <c:bubble3D val="0"/>
            <c:spPr>
              <a:solidFill>
                <a:srgbClr val="0066CC"/>
              </a:solidFill>
              <a:ln>
                <a:solidFill>
                  <a:srgbClr val="FFCCCC"/>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invertIfNegative val="0"/>
            <c:bubble3D val="0"/>
          </c:dPt>
          <c:dLbls>
            <c:dLbl>
              <c:idx val="2"/>
              <c:spPr/>
              <c:txPr>
                <a:bodyPr rot="5400000" vert="horz"/>
                <a:lstStyle/>
                <a:p>
                  <a:pPr>
                    <a:defRPr sz="1600" b="1"/>
                  </a:pPr>
                  <a:endParaRPr lang="sr-Latn-RS"/>
                </a:p>
              </c:txPr>
              <c:showLegendKey val="0"/>
              <c:showVal val="1"/>
              <c:showCatName val="0"/>
              <c:showSerName val="0"/>
              <c:showPercent val="0"/>
              <c:showBubbleSize val="0"/>
            </c:dLbl>
            <c:dLbl>
              <c:idx val="3"/>
              <c:layout/>
              <c:tx>
                <c:rich>
                  <a:bodyPr rot="5400000" vert="horz"/>
                  <a:lstStyle/>
                  <a:p>
                    <a:pPr>
                      <a:defRPr sz="1600" b="1"/>
                    </a:pPr>
                    <a:r>
                      <a:rPr lang="en-US" b="0" dirty="0"/>
                      <a:t>38,13</a:t>
                    </a:r>
                  </a:p>
                </c:rich>
              </c:tx>
              <c:spPr/>
              <c:showLegendKey val="0"/>
              <c:showVal val="1"/>
              <c:showCatName val="0"/>
              <c:showSerName val="0"/>
              <c:showPercent val="0"/>
              <c:showBubbleSize val="0"/>
            </c:dLbl>
            <c:dLbl>
              <c:idx val="4"/>
              <c:layout/>
              <c:tx>
                <c:rich>
                  <a:bodyPr rot="5400000" vert="horz"/>
                  <a:lstStyle/>
                  <a:p>
                    <a:pPr>
                      <a:defRPr sz="1600" b="0"/>
                    </a:pPr>
                    <a:r>
                      <a:rPr lang="en-US" b="0" dirty="0"/>
                      <a:t>36,98</a:t>
                    </a:r>
                  </a:p>
                </c:rich>
              </c:tx>
              <c:spPr/>
              <c:showLegendKey val="0"/>
              <c:showVal val="1"/>
              <c:showCatName val="0"/>
              <c:showSerName val="0"/>
              <c:showPercent val="0"/>
              <c:showBubbleSize val="0"/>
            </c:dLbl>
            <c:txPr>
              <a:bodyPr rot="5400000" vert="horz"/>
              <a:lstStyle/>
              <a:p>
                <a:pPr>
                  <a:defRPr sz="1600"/>
                </a:pPr>
                <a:endParaRPr lang="sr-Latn-RS"/>
              </a:p>
            </c:txPr>
            <c:showLegendKey val="0"/>
            <c:showVal val="1"/>
            <c:showCatName val="0"/>
            <c:showSerName val="0"/>
            <c:showPercent val="0"/>
            <c:showBubbleSize val="0"/>
            <c:showLeaderLines val="0"/>
          </c:dLbls>
          <c:cat>
            <c:strRef>
              <c:f>Tabelle1!$A$2:$A$15</c:f>
              <c:strCache>
                <c:ptCount val="14"/>
                <c:pt idx="0">
                  <c:v>Belgium</c:v>
                </c:pt>
                <c:pt idx="1">
                  <c:v>Danmark</c:v>
                </c:pt>
                <c:pt idx="2">
                  <c:v>Germany</c:v>
                </c:pt>
                <c:pt idx="3">
                  <c:v>France</c:v>
                </c:pt>
                <c:pt idx="4">
                  <c:v>Netherlands</c:v>
                </c:pt>
                <c:pt idx="5">
                  <c:v>Japan</c:v>
                </c:pt>
                <c:pt idx="6">
                  <c:v>Italy</c:v>
                </c:pt>
                <c:pt idx="7">
                  <c:v>USA</c:v>
                </c:pt>
                <c:pt idx="8">
                  <c:v>UK</c:v>
                </c:pt>
                <c:pt idx="9">
                  <c:v>Spain</c:v>
                </c:pt>
                <c:pt idx="10">
                  <c:v>Slovenia</c:v>
                </c:pt>
                <c:pt idx="11">
                  <c:v>Czech Republic</c:v>
                </c:pt>
                <c:pt idx="12">
                  <c:v>Portugal</c:v>
                </c:pt>
                <c:pt idx="13">
                  <c:v>Poland</c:v>
                </c:pt>
              </c:strCache>
            </c:strRef>
          </c:cat>
          <c:val>
            <c:numRef>
              <c:f>Tabelle1!$B$2:$B$15</c:f>
              <c:numCache>
                <c:formatCode>General</c:formatCode>
                <c:ptCount val="14"/>
                <c:pt idx="0">
                  <c:v>41.91</c:v>
                </c:pt>
                <c:pt idx="1">
                  <c:v>38.130000000000003</c:v>
                </c:pt>
                <c:pt idx="2">
                  <c:v>36.979999999999997</c:v>
                </c:pt>
                <c:pt idx="3">
                  <c:v>36.770000000000003</c:v>
                </c:pt>
                <c:pt idx="4">
                  <c:v>33.69</c:v>
                </c:pt>
                <c:pt idx="5">
                  <c:v>29.56</c:v>
                </c:pt>
                <c:pt idx="6">
                  <c:v>27.48</c:v>
                </c:pt>
                <c:pt idx="7">
                  <c:v>25.87</c:v>
                </c:pt>
                <c:pt idx="8">
                  <c:v>25.14</c:v>
                </c:pt>
                <c:pt idx="9">
                  <c:v>22.41</c:v>
                </c:pt>
                <c:pt idx="10">
                  <c:v>14.09</c:v>
                </c:pt>
                <c:pt idx="11">
                  <c:v>10.15</c:v>
                </c:pt>
                <c:pt idx="12">
                  <c:v>10.050000000000001</c:v>
                </c:pt>
                <c:pt idx="13">
                  <c:v>6.65</c:v>
                </c:pt>
              </c:numCache>
            </c:numRef>
          </c:val>
        </c:ser>
        <c:dLbls>
          <c:showLegendKey val="0"/>
          <c:showVal val="0"/>
          <c:showCatName val="0"/>
          <c:showSerName val="0"/>
          <c:showPercent val="0"/>
          <c:showBubbleSize val="0"/>
        </c:dLbls>
        <c:gapWidth val="150"/>
        <c:axId val="26579328"/>
        <c:axId val="26580864"/>
      </c:barChart>
      <c:catAx>
        <c:axId val="26579328"/>
        <c:scaling>
          <c:orientation val="minMax"/>
        </c:scaling>
        <c:delete val="0"/>
        <c:axPos val="b"/>
        <c:numFmt formatCode="General" sourceLinked="1"/>
        <c:majorTickMark val="out"/>
        <c:minorTickMark val="none"/>
        <c:tickLblPos val="nextTo"/>
        <c:txPr>
          <a:bodyPr rot="5400000" vert="horz"/>
          <a:lstStyle/>
          <a:p>
            <a:pPr>
              <a:defRPr sz="1600"/>
            </a:pPr>
            <a:endParaRPr lang="sr-Latn-RS"/>
          </a:p>
        </c:txPr>
        <c:crossAx val="26580864"/>
        <c:crosses val="autoZero"/>
        <c:auto val="1"/>
        <c:lblAlgn val="ctr"/>
        <c:lblOffset val="100"/>
        <c:noMultiLvlLbl val="0"/>
      </c:catAx>
      <c:valAx>
        <c:axId val="26580864"/>
        <c:scaling>
          <c:orientation val="minMax"/>
        </c:scaling>
        <c:delete val="1"/>
        <c:axPos val="l"/>
        <c:numFmt formatCode="General" sourceLinked="1"/>
        <c:majorTickMark val="out"/>
        <c:minorTickMark val="none"/>
        <c:tickLblPos val="nextTo"/>
        <c:crossAx val="26579328"/>
        <c:crosses val="autoZero"/>
        <c:crossBetween val="between"/>
      </c:valAx>
      <c:spPr>
        <a:noFill/>
        <a:ln w="25398">
          <a:noFill/>
        </a:ln>
      </c:spPr>
    </c:plotArea>
    <c:plotVisOnly val="1"/>
    <c:dispBlanksAs val="gap"/>
    <c:showDLblsOverMax val="0"/>
  </c:chart>
  <c:txPr>
    <a:bodyPr/>
    <a:lstStyle/>
    <a:p>
      <a:pPr>
        <a:defRPr sz="1800"/>
      </a:pPr>
      <a:endParaRPr lang="sr-Latn-R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880017644464048E-2"/>
          <c:y val="3.1063408079828884E-2"/>
          <c:w val="0.9611821790913101"/>
          <c:h val="0.60025714957764775"/>
        </c:manualLayout>
      </c:layout>
      <c:barChart>
        <c:barDir val="col"/>
        <c:grouping val="clustered"/>
        <c:varyColors val="0"/>
        <c:ser>
          <c:idx val="0"/>
          <c:order val="0"/>
          <c:tx>
            <c:strRef>
              <c:f>Tabelle1!$B$1</c:f>
              <c:strCache>
                <c:ptCount val="1"/>
                <c:pt idx="0">
                  <c:v>Datenreihe 1</c:v>
                </c:pt>
              </c:strCache>
            </c:strRef>
          </c:tx>
          <c:spPr>
            <a:solidFill>
              <a:srgbClr val="0066CC"/>
            </a:solidFill>
            <a:scene3d>
              <a:camera prst="orthographicFront"/>
              <a:lightRig rig="threePt" dir="t"/>
            </a:scene3d>
            <a:sp3d>
              <a:bevelT/>
            </a:sp3d>
          </c:spPr>
          <c:invertIfNegative val="0"/>
          <c:dPt>
            <c:idx val="3"/>
            <c:invertIfNegative val="0"/>
            <c:bubble3D val="0"/>
            <c:spPr>
              <a:solidFill>
                <a:srgbClr val="003399"/>
              </a:solidFill>
              <a:scene3d>
                <a:camera prst="orthographicFront"/>
                <a:lightRig rig="threePt" dir="t"/>
              </a:scene3d>
              <a:sp3d>
                <a:bevelT/>
              </a:sp3d>
            </c:spPr>
          </c:dPt>
          <c:dPt>
            <c:idx val="13"/>
            <c:invertIfNegative val="0"/>
            <c:bubble3D val="0"/>
            <c:spPr>
              <a:solidFill>
                <a:srgbClr val="003399"/>
              </a:solidFill>
              <a:scene3d>
                <a:camera prst="orthographicFront"/>
                <a:lightRig rig="threePt" dir="t"/>
              </a:scene3d>
              <a:sp3d>
                <a:bevelT/>
              </a:sp3d>
            </c:spPr>
          </c:dPt>
          <c:dLbls>
            <c:dLbl>
              <c:idx val="3"/>
              <c:spPr/>
              <c:txPr>
                <a:bodyPr rot="-5400000" vert="horz"/>
                <a:lstStyle/>
                <a:p>
                  <a:pPr>
                    <a:defRPr sz="1600" b="1"/>
                  </a:pPr>
                  <a:endParaRPr lang="sr-Latn-RS"/>
                </a:p>
              </c:txPr>
              <c:showLegendKey val="0"/>
              <c:showVal val="1"/>
              <c:showCatName val="0"/>
              <c:showSerName val="0"/>
              <c:showPercent val="0"/>
              <c:showBubbleSize val="0"/>
            </c:dLbl>
            <c:txPr>
              <a:bodyPr rot="-5400000" vert="horz"/>
              <a:lstStyle/>
              <a:p>
                <a:pPr>
                  <a:defRPr sz="1600"/>
                </a:pPr>
                <a:endParaRPr lang="sr-Latn-RS"/>
              </a:p>
            </c:txPr>
            <c:showLegendKey val="0"/>
            <c:showVal val="1"/>
            <c:showCatName val="0"/>
            <c:showSerName val="0"/>
            <c:showPercent val="0"/>
            <c:showBubbleSize val="0"/>
            <c:showLeaderLines val="0"/>
          </c:dLbls>
          <c:cat>
            <c:strRef>
              <c:f>Tabelle1!$A$2:$A$18</c:f>
              <c:strCache>
                <c:ptCount val="17"/>
                <c:pt idx="0">
                  <c:v>France</c:v>
                </c:pt>
                <c:pt idx="1">
                  <c:v>Netherlands</c:v>
                </c:pt>
                <c:pt idx="2">
                  <c:v>UK</c:v>
                </c:pt>
                <c:pt idx="3">
                  <c:v>Germany</c:v>
                </c:pt>
                <c:pt idx="4">
                  <c:v>Italy</c:v>
                </c:pt>
                <c:pt idx="5">
                  <c:v>Czech Republic</c:v>
                </c:pt>
                <c:pt idx="6">
                  <c:v>EU 28</c:v>
                </c:pt>
                <c:pt idx="7">
                  <c:v>Spain </c:v>
                </c:pt>
                <c:pt idx="8">
                  <c:v>Portugal</c:v>
                </c:pt>
                <c:pt idx="9">
                  <c:v>Slovakia</c:v>
                </c:pt>
                <c:pt idx="10">
                  <c:v>Ireland</c:v>
                </c:pt>
                <c:pt idx="11">
                  <c:v>Romania</c:v>
                </c:pt>
                <c:pt idx="12">
                  <c:v>Hungary</c:v>
                </c:pt>
                <c:pt idx="13">
                  <c:v>Croatia</c:v>
                </c:pt>
                <c:pt idx="14">
                  <c:v>Hungary</c:v>
                </c:pt>
                <c:pt idx="15">
                  <c:v>Greece</c:v>
                </c:pt>
                <c:pt idx="16">
                  <c:v>Bulgaria </c:v>
                </c:pt>
              </c:strCache>
            </c:strRef>
          </c:cat>
          <c:val>
            <c:numRef>
              <c:f>Tabelle1!$B$2:$B$18</c:f>
              <c:numCache>
                <c:formatCode>General</c:formatCode>
                <c:ptCount val="17"/>
                <c:pt idx="0">
                  <c:v>35.6</c:v>
                </c:pt>
                <c:pt idx="1">
                  <c:v>37.1</c:v>
                </c:pt>
                <c:pt idx="2">
                  <c:v>37.6</c:v>
                </c:pt>
                <c:pt idx="3">
                  <c:v>37.700000000000003</c:v>
                </c:pt>
                <c:pt idx="4">
                  <c:v>38</c:v>
                </c:pt>
                <c:pt idx="5">
                  <c:v>38</c:v>
                </c:pt>
                <c:pt idx="6">
                  <c:v>38.1</c:v>
                </c:pt>
                <c:pt idx="7">
                  <c:v>38.299999999999997</c:v>
                </c:pt>
                <c:pt idx="8">
                  <c:v>38.9</c:v>
                </c:pt>
                <c:pt idx="9">
                  <c:v>38.9</c:v>
                </c:pt>
                <c:pt idx="10">
                  <c:v>39</c:v>
                </c:pt>
                <c:pt idx="11">
                  <c:v>40</c:v>
                </c:pt>
                <c:pt idx="12">
                  <c:v>40</c:v>
                </c:pt>
                <c:pt idx="13">
                  <c:v>40</c:v>
                </c:pt>
                <c:pt idx="14">
                  <c:v>40</c:v>
                </c:pt>
                <c:pt idx="15">
                  <c:v>40</c:v>
                </c:pt>
                <c:pt idx="16">
                  <c:v>40</c:v>
                </c:pt>
              </c:numCache>
            </c:numRef>
          </c:val>
        </c:ser>
        <c:ser>
          <c:idx val="1"/>
          <c:order val="1"/>
          <c:tx>
            <c:strRef>
              <c:f>Tabelle1!$C$1</c:f>
              <c:strCache>
                <c:ptCount val="1"/>
                <c:pt idx="0">
                  <c:v>Spalte1</c:v>
                </c:pt>
              </c:strCache>
            </c:strRef>
          </c:tx>
          <c:invertIfNegative val="0"/>
          <c:cat>
            <c:strRef>
              <c:f>Tabelle1!$A$2:$A$18</c:f>
              <c:strCache>
                <c:ptCount val="17"/>
                <c:pt idx="0">
                  <c:v>France</c:v>
                </c:pt>
                <c:pt idx="1">
                  <c:v>Netherlands</c:v>
                </c:pt>
                <c:pt idx="2">
                  <c:v>UK</c:v>
                </c:pt>
                <c:pt idx="3">
                  <c:v>Germany</c:v>
                </c:pt>
                <c:pt idx="4">
                  <c:v>Italy</c:v>
                </c:pt>
                <c:pt idx="5">
                  <c:v>Czech Republic</c:v>
                </c:pt>
                <c:pt idx="6">
                  <c:v>EU 28</c:v>
                </c:pt>
                <c:pt idx="7">
                  <c:v>Spain </c:v>
                </c:pt>
                <c:pt idx="8">
                  <c:v>Portugal</c:v>
                </c:pt>
                <c:pt idx="9">
                  <c:v>Slovakia</c:v>
                </c:pt>
                <c:pt idx="10">
                  <c:v>Ireland</c:v>
                </c:pt>
                <c:pt idx="11">
                  <c:v>Romania</c:v>
                </c:pt>
                <c:pt idx="12">
                  <c:v>Hungary</c:v>
                </c:pt>
                <c:pt idx="13">
                  <c:v>Croatia</c:v>
                </c:pt>
                <c:pt idx="14">
                  <c:v>Hungary</c:v>
                </c:pt>
                <c:pt idx="15">
                  <c:v>Greece</c:v>
                </c:pt>
                <c:pt idx="16">
                  <c:v>Bulgaria </c:v>
                </c:pt>
              </c:strCache>
            </c:strRef>
          </c:cat>
          <c:val>
            <c:numRef>
              <c:f>Tabelle1!$C$2:$C$18</c:f>
              <c:numCache>
                <c:formatCode>General</c:formatCode>
                <c:ptCount val="17"/>
              </c:numCache>
            </c:numRef>
          </c:val>
        </c:ser>
        <c:ser>
          <c:idx val="2"/>
          <c:order val="2"/>
          <c:tx>
            <c:strRef>
              <c:f>Tabelle1!$D$1</c:f>
              <c:strCache>
                <c:ptCount val="1"/>
                <c:pt idx="0">
                  <c:v>Spalte2</c:v>
                </c:pt>
              </c:strCache>
            </c:strRef>
          </c:tx>
          <c:invertIfNegative val="0"/>
          <c:cat>
            <c:strRef>
              <c:f>Tabelle1!$A$2:$A$18</c:f>
              <c:strCache>
                <c:ptCount val="17"/>
                <c:pt idx="0">
                  <c:v>France</c:v>
                </c:pt>
                <c:pt idx="1">
                  <c:v>Netherlands</c:v>
                </c:pt>
                <c:pt idx="2">
                  <c:v>UK</c:v>
                </c:pt>
                <c:pt idx="3">
                  <c:v>Germany</c:v>
                </c:pt>
                <c:pt idx="4">
                  <c:v>Italy</c:v>
                </c:pt>
                <c:pt idx="5">
                  <c:v>Czech Republic</c:v>
                </c:pt>
                <c:pt idx="6">
                  <c:v>EU 28</c:v>
                </c:pt>
                <c:pt idx="7">
                  <c:v>Spain </c:v>
                </c:pt>
                <c:pt idx="8">
                  <c:v>Portugal</c:v>
                </c:pt>
                <c:pt idx="9">
                  <c:v>Slovakia</c:v>
                </c:pt>
                <c:pt idx="10">
                  <c:v>Ireland</c:v>
                </c:pt>
                <c:pt idx="11">
                  <c:v>Romania</c:v>
                </c:pt>
                <c:pt idx="12">
                  <c:v>Hungary</c:v>
                </c:pt>
                <c:pt idx="13">
                  <c:v>Croatia</c:v>
                </c:pt>
                <c:pt idx="14">
                  <c:v>Hungary</c:v>
                </c:pt>
                <c:pt idx="15">
                  <c:v>Greece</c:v>
                </c:pt>
                <c:pt idx="16">
                  <c:v>Bulgaria </c:v>
                </c:pt>
              </c:strCache>
            </c:strRef>
          </c:cat>
          <c:val>
            <c:numRef>
              <c:f>Tabelle1!$D$2:$D$18</c:f>
              <c:numCache>
                <c:formatCode>General</c:formatCode>
                <c:ptCount val="17"/>
              </c:numCache>
            </c:numRef>
          </c:val>
        </c:ser>
        <c:dLbls>
          <c:showLegendKey val="0"/>
          <c:showVal val="0"/>
          <c:showCatName val="0"/>
          <c:showSerName val="0"/>
          <c:showPercent val="0"/>
          <c:showBubbleSize val="0"/>
        </c:dLbls>
        <c:gapWidth val="150"/>
        <c:axId val="26748032"/>
        <c:axId val="26749568"/>
      </c:barChart>
      <c:catAx>
        <c:axId val="26748032"/>
        <c:scaling>
          <c:orientation val="minMax"/>
        </c:scaling>
        <c:delete val="0"/>
        <c:axPos val="b"/>
        <c:majorTickMark val="out"/>
        <c:minorTickMark val="none"/>
        <c:tickLblPos val="nextTo"/>
        <c:txPr>
          <a:bodyPr rot="-5400000" vert="horz"/>
          <a:lstStyle/>
          <a:p>
            <a:pPr>
              <a:defRPr/>
            </a:pPr>
            <a:endParaRPr lang="sr-Latn-RS"/>
          </a:p>
        </c:txPr>
        <c:crossAx val="26749568"/>
        <c:crosses val="autoZero"/>
        <c:auto val="1"/>
        <c:lblAlgn val="ctr"/>
        <c:lblOffset val="100"/>
        <c:noMultiLvlLbl val="0"/>
      </c:catAx>
      <c:valAx>
        <c:axId val="26749568"/>
        <c:scaling>
          <c:orientation val="minMax"/>
        </c:scaling>
        <c:delete val="1"/>
        <c:axPos val="l"/>
        <c:numFmt formatCode="General" sourceLinked="1"/>
        <c:majorTickMark val="out"/>
        <c:minorTickMark val="none"/>
        <c:tickLblPos val="nextTo"/>
        <c:crossAx val="26748032"/>
        <c:crosses val="autoZero"/>
        <c:crossBetween val="between"/>
      </c:valAx>
    </c:plotArea>
    <c:plotVisOnly val="1"/>
    <c:dispBlanksAs val="gap"/>
    <c:showDLblsOverMax val="0"/>
  </c:chart>
  <c:txPr>
    <a:bodyPr/>
    <a:lstStyle/>
    <a:p>
      <a:pPr>
        <a:defRPr sz="1800"/>
      </a:pPr>
      <a:endParaRPr lang="sr-Latn-R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Tabelle1!$B$1</c:f>
              <c:strCache>
                <c:ptCount val="1"/>
                <c:pt idx="0">
                  <c:v>Datenreihe 1</c:v>
                </c:pt>
              </c:strCache>
            </c:strRef>
          </c:tx>
          <c:spPr>
            <a:solidFill>
              <a:srgbClr val="0066CC"/>
            </a:solidFill>
            <a:scene3d>
              <a:camera prst="orthographicFront"/>
              <a:lightRig rig="threePt" dir="t"/>
            </a:scene3d>
            <a:sp3d>
              <a:bevelT/>
            </a:sp3d>
          </c:spPr>
          <c:invertIfNegative val="0"/>
          <c:dPt>
            <c:idx val="1"/>
            <c:invertIfNegative val="0"/>
            <c:bubble3D val="0"/>
            <c:spPr>
              <a:solidFill>
                <a:srgbClr val="003399"/>
              </a:solidFill>
              <a:scene3d>
                <a:camera prst="orthographicFront"/>
                <a:lightRig rig="threePt" dir="t"/>
              </a:scene3d>
              <a:sp3d>
                <a:bevelT/>
              </a:sp3d>
            </c:spPr>
          </c:dPt>
          <c:dPt>
            <c:idx val="2"/>
            <c:invertIfNegative val="0"/>
            <c:bubble3D val="0"/>
            <c:spPr>
              <a:solidFill>
                <a:srgbClr val="003399"/>
              </a:solidFill>
              <a:scene3d>
                <a:camera prst="orthographicFront"/>
                <a:lightRig rig="threePt" dir="t"/>
              </a:scene3d>
              <a:sp3d>
                <a:bevelT/>
              </a:sp3d>
            </c:spPr>
          </c:dPt>
          <c:dLbls>
            <c:dLbl>
              <c:idx val="1"/>
              <c:spPr/>
              <c:txPr>
                <a:bodyPr rot="-5400000" vert="horz"/>
                <a:lstStyle/>
                <a:p>
                  <a:pPr>
                    <a:defRPr b="1"/>
                  </a:pPr>
                  <a:endParaRPr lang="sr-Latn-RS"/>
                </a:p>
              </c:txPr>
              <c:showLegendKey val="0"/>
              <c:showVal val="1"/>
              <c:showCatName val="0"/>
              <c:showSerName val="0"/>
              <c:showPercent val="0"/>
              <c:showBubbleSize val="0"/>
            </c:dLbl>
            <c:dLbl>
              <c:idx val="2"/>
              <c:layout>
                <c:manualLayout>
                  <c:x val="1.7644464049404499E-3"/>
                  <c:y val="0"/>
                </c:manualLayout>
              </c:layout>
              <c:spPr/>
              <c:txPr>
                <a:bodyPr rot="-5400000" vert="horz"/>
                <a:lstStyle/>
                <a:p>
                  <a:pPr>
                    <a:defRPr b="0"/>
                  </a:pPr>
                  <a:endParaRPr lang="sr-Latn-RS"/>
                </a:p>
              </c:txPr>
              <c:showLegendKey val="0"/>
              <c:showVal val="1"/>
              <c:showCatName val="0"/>
              <c:showSerName val="0"/>
              <c:showPercent val="0"/>
              <c:showBubbleSize val="0"/>
            </c:dLbl>
            <c:txPr>
              <a:bodyPr rot="-5400000" vert="horz"/>
              <a:lstStyle/>
              <a:p>
                <a:pPr>
                  <a:defRPr/>
                </a:pPr>
                <a:endParaRPr lang="sr-Latn-RS"/>
              </a:p>
            </c:txPr>
            <c:showLegendKey val="0"/>
            <c:showVal val="1"/>
            <c:showCatName val="0"/>
            <c:showSerName val="0"/>
            <c:showPercent val="0"/>
            <c:showBubbleSize val="0"/>
            <c:showLeaderLines val="0"/>
          </c:dLbls>
          <c:cat>
            <c:strRef>
              <c:f>Tabelle1!$A$2:$A$18</c:f>
              <c:strCache>
                <c:ptCount val="17"/>
                <c:pt idx="0">
                  <c:v>UK</c:v>
                </c:pt>
                <c:pt idx="1">
                  <c:v>Germany</c:v>
                </c:pt>
                <c:pt idx="2">
                  <c:v>Croatia</c:v>
                </c:pt>
                <c:pt idx="3">
                  <c:v>Bulgaria </c:v>
                </c:pt>
                <c:pt idx="4">
                  <c:v>Portugal</c:v>
                </c:pt>
                <c:pt idx="5">
                  <c:v>Czech Republic</c:v>
                </c:pt>
                <c:pt idx="6">
                  <c:v>Greece</c:v>
                </c:pt>
                <c:pt idx="7">
                  <c:v>Netherlands</c:v>
                </c:pt>
                <c:pt idx="8">
                  <c:v>EU 28</c:v>
                </c:pt>
                <c:pt idx="9">
                  <c:v>Hungary</c:v>
                </c:pt>
                <c:pt idx="10">
                  <c:v>Spain</c:v>
                </c:pt>
                <c:pt idx="11">
                  <c:v>Sweden</c:v>
                </c:pt>
                <c:pt idx="12">
                  <c:v>Denmark</c:v>
                </c:pt>
                <c:pt idx="13">
                  <c:v>Norway</c:v>
                </c:pt>
                <c:pt idx="14">
                  <c:v>Ireland</c:v>
                </c:pt>
                <c:pt idx="15">
                  <c:v>Italy</c:v>
                </c:pt>
                <c:pt idx="16">
                  <c:v>France</c:v>
                </c:pt>
              </c:strCache>
            </c:strRef>
          </c:cat>
          <c:val>
            <c:numRef>
              <c:f>Tabelle1!$B$2:$B$18</c:f>
              <c:numCache>
                <c:formatCode>General</c:formatCode>
                <c:ptCount val="17"/>
                <c:pt idx="0">
                  <c:v>40.799999999999997</c:v>
                </c:pt>
                <c:pt idx="1">
                  <c:v>40.5</c:v>
                </c:pt>
                <c:pt idx="2">
                  <c:v>40.299999999999997</c:v>
                </c:pt>
                <c:pt idx="3">
                  <c:v>40.200000000000003</c:v>
                </c:pt>
                <c:pt idx="4">
                  <c:v>40.1</c:v>
                </c:pt>
                <c:pt idx="5">
                  <c:v>40</c:v>
                </c:pt>
                <c:pt idx="6">
                  <c:v>40</c:v>
                </c:pt>
                <c:pt idx="7">
                  <c:v>39.700000000000003</c:v>
                </c:pt>
                <c:pt idx="8">
                  <c:v>39.6</c:v>
                </c:pt>
                <c:pt idx="9">
                  <c:v>39.4</c:v>
                </c:pt>
                <c:pt idx="10">
                  <c:v>39.200000000000003</c:v>
                </c:pt>
                <c:pt idx="11">
                  <c:v>38.700000000000003</c:v>
                </c:pt>
                <c:pt idx="12">
                  <c:v>38.6</c:v>
                </c:pt>
                <c:pt idx="13">
                  <c:v>38.299999999999997</c:v>
                </c:pt>
                <c:pt idx="14">
                  <c:v>38.1</c:v>
                </c:pt>
                <c:pt idx="15">
                  <c:v>38</c:v>
                </c:pt>
                <c:pt idx="16">
                  <c:v>37.9</c:v>
                </c:pt>
              </c:numCache>
            </c:numRef>
          </c:val>
        </c:ser>
        <c:ser>
          <c:idx val="1"/>
          <c:order val="1"/>
          <c:tx>
            <c:strRef>
              <c:f>Tabelle1!$C$1</c:f>
              <c:strCache>
                <c:ptCount val="1"/>
                <c:pt idx="0">
                  <c:v>Spalte1</c:v>
                </c:pt>
              </c:strCache>
            </c:strRef>
          </c:tx>
          <c:invertIfNegative val="0"/>
          <c:cat>
            <c:strRef>
              <c:f>Tabelle1!$A$2:$A$18</c:f>
              <c:strCache>
                <c:ptCount val="17"/>
                <c:pt idx="0">
                  <c:v>UK</c:v>
                </c:pt>
                <c:pt idx="1">
                  <c:v>Germany</c:v>
                </c:pt>
                <c:pt idx="2">
                  <c:v>Croatia</c:v>
                </c:pt>
                <c:pt idx="3">
                  <c:v>Bulgaria </c:v>
                </c:pt>
                <c:pt idx="4">
                  <c:v>Portugal</c:v>
                </c:pt>
                <c:pt idx="5">
                  <c:v>Czech Republic</c:v>
                </c:pt>
                <c:pt idx="6">
                  <c:v>Greece</c:v>
                </c:pt>
                <c:pt idx="7">
                  <c:v>Netherlands</c:v>
                </c:pt>
                <c:pt idx="8">
                  <c:v>EU 28</c:v>
                </c:pt>
                <c:pt idx="9">
                  <c:v>Hungary</c:v>
                </c:pt>
                <c:pt idx="10">
                  <c:v>Spain</c:v>
                </c:pt>
                <c:pt idx="11">
                  <c:v>Sweden</c:v>
                </c:pt>
                <c:pt idx="12">
                  <c:v>Denmark</c:v>
                </c:pt>
                <c:pt idx="13">
                  <c:v>Norway</c:v>
                </c:pt>
                <c:pt idx="14">
                  <c:v>Ireland</c:v>
                </c:pt>
                <c:pt idx="15">
                  <c:v>Italy</c:v>
                </c:pt>
                <c:pt idx="16">
                  <c:v>France</c:v>
                </c:pt>
              </c:strCache>
            </c:strRef>
          </c:cat>
          <c:val>
            <c:numRef>
              <c:f>Tabelle1!$C$2:$C$18</c:f>
              <c:numCache>
                <c:formatCode>General</c:formatCode>
                <c:ptCount val="17"/>
              </c:numCache>
            </c:numRef>
          </c:val>
        </c:ser>
        <c:ser>
          <c:idx val="2"/>
          <c:order val="2"/>
          <c:tx>
            <c:strRef>
              <c:f>Tabelle1!$D$1</c:f>
              <c:strCache>
                <c:ptCount val="1"/>
                <c:pt idx="0">
                  <c:v>Spalte2</c:v>
                </c:pt>
              </c:strCache>
            </c:strRef>
          </c:tx>
          <c:invertIfNegative val="0"/>
          <c:cat>
            <c:strRef>
              <c:f>Tabelle1!$A$2:$A$18</c:f>
              <c:strCache>
                <c:ptCount val="17"/>
                <c:pt idx="0">
                  <c:v>UK</c:v>
                </c:pt>
                <c:pt idx="1">
                  <c:v>Germany</c:v>
                </c:pt>
                <c:pt idx="2">
                  <c:v>Croatia</c:v>
                </c:pt>
                <c:pt idx="3">
                  <c:v>Bulgaria </c:v>
                </c:pt>
                <c:pt idx="4">
                  <c:v>Portugal</c:v>
                </c:pt>
                <c:pt idx="5">
                  <c:v>Czech Republic</c:v>
                </c:pt>
                <c:pt idx="6">
                  <c:v>Greece</c:v>
                </c:pt>
                <c:pt idx="7">
                  <c:v>Netherlands</c:v>
                </c:pt>
                <c:pt idx="8">
                  <c:v>EU 28</c:v>
                </c:pt>
                <c:pt idx="9">
                  <c:v>Hungary</c:v>
                </c:pt>
                <c:pt idx="10">
                  <c:v>Spain</c:v>
                </c:pt>
                <c:pt idx="11">
                  <c:v>Sweden</c:v>
                </c:pt>
                <c:pt idx="12">
                  <c:v>Denmark</c:v>
                </c:pt>
                <c:pt idx="13">
                  <c:v>Norway</c:v>
                </c:pt>
                <c:pt idx="14">
                  <c:v>Ireland</c:v>
                </c:pt>
                <c:pt idx="15">
                  <c:v>Italy</c:v>
                </c:pt>
                <c:pt idx="16">
                  <c:v>France</c:v>
                </c:pt>
              </c:strCache>
            </c:strRef>
          </c:cat>
          <c:val>
            <c:numRef>
              <c:f>Tabelle1!$D$2:$D$18</c:f>
              <c:numCache>
                <c:formatCode>General</c:formatCode>
                <c:ptCount val="17"/>
              </c:numCache>
            </c:numRef>
          </c:val>
        </c:ser>
        <c:dLbls>
          <c:showLegendKey val="0"/>
          <c:showVal val="0"/>
          <c:showCatName val="0"/>
          <c:showSerName val="0"/>
          <c:showPercent val="0"/>
          <c:showBubbleSize val="0"/>
        </c:dLbls>
        <c:gapWidth val="150"/>
        <c:axId val="26790528"/>
        <c:axId val="26935680"/>
      </c:barChart>
      <c:catAx>
        <c:axId val="26790528"/>
        <c:scaling>
          <c:orientation val="minMax"/>
        </c:scaling>
        <c:delete val="0"/>
        <c:axPos val="b"/>
        <c:majorTickMark val="out"/>
        <c:minorTickMark val="none"/>
        <c:tickLblPos val="nextTo"/>
        <c:txPr>
          <a:bodyPr rot="-5400000" vert="horz"/>
          <a:lstStyle/>
          <a:p>
            <a:pPr>
              <a:defRPr/>
            </a:pPr>
            <a:endParaRPr lang="sr-Latn-RS"/>
          </a:p>
        </c:txPr>
        <c:crossAx val="26935680"/>
        <c:crosses val="autoZero"/>
        <c:auto val="1"/>
        <c:lblAlgn val="ctr"/>
        <c:lblOffset val="100"/>
        <c:noMultiLvlLbl val="0"/>
      </c:catAx>
      <c:valAx>
        <c:axId val="26935680"/>
        <c:scaling>
          <c:orientation val="minMax"/>
        </c:scaling>
        <c:delete val="1"/>
        <c:axPos val="l"/>
        <c:numFmt formatCode="General" sourceLinked="1"/>
        <c:majorTickMark val="out"/>
        <c:minorTickMark val="none"/>
        <c:tickLblPos val="nextTo"/>
        <c:crossAx val="26790528"/>
        <c:crosses val="autoZero"/>
        <c:crossBetween val="between"/>
      </c:valAx>
    </c:plotArea>
    <c:plotVisOnly val="1"/>
    <c:dispBlanksAs val="gap"/>
    <c:showDLblsOverMax val="0"/>
  </c:chart>
  <c:txPr>
    <a:bodyPr/>
    <a:lstStyle/>
    <a:p>
      <a:pPr>
        <a:defRPr sz="1800"/>
      </a:pPr>
      <a:endParaRPr lang="sr-Latn-RS"/>
    </a:p>
  </c:txPr>
  <c:externalData r:id="rId1">
    <c:autoUpdate val="0"/>
  </c:externalData>
</c:chartSpace>
</file>

<file path=ppt/drawings/_rels/drawing2.xml.rels><?xml version="1.0" encoding="UTF-8" standalone="yes"?>
<Relationships xmlns="http://schemas.openxmlformats.org/package/2006/relationships"><Relationship Id="rId1" Type="http://schemas.openxmlformats.org/officeDocument/2006/relationships/image" Target="../media/image6.png"/></Relationships>
</file>

<file path=ppt/drawings/drawing1.xml><?xml version="1.0" encoding="utf-8"?>
<c:userShapes xmlns:c="http://schemas.openxmlformats.org/drawingml/2006/chart">
  <cdr:relSizeAnchor xmlns:cdr="http://schemas.openxmlformats.org/drawingml/2006/chartDrawing">
    <cdr:from>
      <cdr:x>0.43501</cdr:x>
      <cdr:y>0.63152</cdr:y>
    </cdr:from>
    <cdr:to>
      <cdr:x>0.48882</cdr:x>
      <cdr:y>0.72364</cdr:y>
    </cdr:to>
    <cdr:sp macro="" textlink="">
      <cdr:nvSpPr>
        <cdr:cNvPr id="2" name="Textfeld 1"/>
        <cdr:cNvSpPr txBox="1"/>
      </cdr:nvSpPr>
      <cdr:spPr>
        <a:xfrm xmlns:a="http://schemas.openxmlformats.org/drawingml/2006/main">
          <a:off x="3492822" y="2961878"/>
          <a:ext cx="432048" cy="4320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de-DE" sz="1100" dirty="0"/>
        </a:p>
      </cdr:txBody>
    </cdr:sp>
  </cdr:relSizeAnchor>
  <cdr:relSizeAnchor xmlns:cdr="http://schemas.openxmlformats.org/drawingml/2006/chartDrawing">
    <cdr:from>
      <cdr:x>0.39914</cdr:x>
      <cdr:y>0.61617</cdr:y>
    </cdr:from>
    <cdr:to>
      <cdr:x>0.44398</cdr:x>
      <cdr:y>0.67758</cdr:y>
    </cdr:to>
    <cdr:sp macro="" textlink="">
      <cdr:nvSpPr>
        <cdr:cNvPr id="4" name="Rechteck 3"/>
        <cdr:cNvSpPr/>
      </cdr:nvSpPr>
      <cdr:spPr>
        <a:xfrm xmlns:a="http://schemas.openxmlformats.org/drawingml/2006/main">
          <a:off x="3204790" y="2889870"/>
          <a:ext cx="360040" cy="288032"/>
        </a:xfrm>
        <a:prstGeom xmlns:a="http://schemas.openxmlformats.org/drawingml/2006/main" prst="rect">
          <a:avLst/>
        </a:prstGeom>
        <a:solidFill xmlns:a="http://schemas.openxmlformats.org/drawingml/2006/main">
          <a:srgbClr val="FF9999"/>
        </a:solidFill>
        <a:ln xmlns:a="http://schemas.openxmlformats.org/drawingml/2006/main">
          <a:solidFill>
            <a:srgbClr val="FF9999"/>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lIns="0" tIns="0" rIns="0" bIns="0"/>
        <a:lstStyle xmlns:a="http://schemas.openxmlformats.org/drawingml/2006/main"/>
        <a:p xmlns:a="http://schemas.openxmlformats.org/drawingml/2006/main">
          <a:r>
            <a:rPr lang="de-DE" sz="1800" dirty="0" smtClean="0">
              <a:solidFill>
                <a:schemeClr val="tx1"/>
              </a:solidFill>
            </a:rPr>
            <a:t>1,5</a:t>
          </a:r>
          <a:endParaRPr lang="de-DE" sz="1800"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0.7171</cdr:x>
      <cdr:y>0.11719</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5901439" cy="530398"/>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038236DE-ED37-4CA5-A071-547E0BFD9BDF}" type="datetimeFigureOut">
              <a:rPr lang="de-CH" smtClean="0"/>
              <a:pPr/>
              <a:t>11.02.2015</a:t>
            </a:fld>
            <a:endParaRPr lang="de-CH"/>
          </a:p>
        </p:txBody>
      </p:sp>
      <p:sp>
        <p:nvSpPr>
          <p:cNvPr id="4" name="Folienbildplatzhalter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6" name="Fußzeilenplatzhalter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C80BE1F9-A44A-4317-BFF9-E307E6AB3EF7}" type="slidenum">
              <a:rPr lang="de-CH" smtClean="0"/>
              <a:pPr/>
              <a:t>‹#›</a:t>
            </a:fld>
            <a:endParaRPr lang="de-CH"/>
          </a:p>
        </p:txBody>
      </p:sp>
    </p:spTree>
    <p:extLst>
      <p:ext uri="{BB962C8B-B14F-4D97-AF65-F5344CB8AC3E}">
        <p14:creationId xmlns:p14="http://schemas.microsoft.com/office/powerpoint/2010/main" val="716991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a:ln/>
        </p:spPr>
      </p:sp>
      <p:sp>
        <p:nvSpPr>
          <p:cNvPr id="30723" name="Espace réservé des commentaires 2"/>
          <p:cNvSpPr>
            <a:spLocks noGrp="1"/>
          </p:cNvSpPr>
          <p:nvPr>
            <p:ph type="body" idx="1"/>
          </p:nvPr>
        </p:nvSpPr>
        <p:spPr>
          <a:noFill/>
          <a:ln/>
        </p:spPr>
        <p:txBody>
          <a:bodyPr/>
          <a:lstStyle/>
          <a:p>
            <a:endParaRPr lang="fr-CH" altLang="en-US" dirty="0" smtClean="0"/>
          </a:p>
        </p:txBody>
      </p:sp>
      <p:sp>
        <p:nvSpPr>
          <p:cNvPr id="30724" name="Espace réservé du numéro de diapositive 3"/>
          <p:cNvSpPr>
            <a:spLocks noGrp="1"/>
          </p:cNvSpPr>
          <p:nvPr>
            <p:ph type="sldNum" sz="quarter" idx="5"/>
          </p:nvPr>
        </p:nvSpPr>
        <p:spPr>
          <a:noFill/>
        </p:spPr>
        <p:txBody>
          <a:bodyPr/>
          <a:lstStyle/>
          <a:p>
            <a:fld id="{B911EDBE-EFE3-4380-825F-0AF087644FEB}" type="slidenum">
              <a:rPr lang="fr-FR" altLang="en-US"/>
              <a:pPr/>
              <a:t>5</a:t>
            </a:fld>
            <a:endParaRPr lang="fr-FR"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H"/>
          </a:p>
        </p:txBody>
      </p:sp>
      <p:sp>
        <p:nvSpPr>
          <p:cNvPr id="4" name="Espace réservé de la date 3"/>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2269488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H"/>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Espace réservé de la date 3"/>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66211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Espace réservé de la date 3"/>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14143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H"/>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Espace réservé de la date 3"/>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1318694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4005882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Espace réservé de la date 4"/>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3850694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Espace réservé de la date 6"/>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8" name="Espace réservé du pied de page 7"/>
          <p:cNvSpPr>
            <a:spLocks noGrp="1"/>
          </p:cNvSpPr>
          <p:nvPr>
            <p:ph type="ftr" sz="quarter" idx="11"/>
          </p:nvPr>
        </p:nvSpPr>
        <p:spPr/>
        <p:txBody>
          <a:bodyPr/>
          <a:lstStyle/>
          <a:p>
            <a:endParaRPr lang="fr-CH" dirty="0"/>
          </a:p>
        </p:txBody>
      </p:sp>
      <p:sp>
        <p:nvSpPr>
          <p:cNvPr id="9" name="Espace réservé du numéro de diapositive 8"/>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2353305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H"/>
          </a:p>
        </p:txBody>
      </p:sp>
      <p:sp>
        <p:nvSpPr>
          <p:cNvPr id="3" name="Espace réservé de la date 2"/>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4" name="Espace réservé du pied de page 3"/>
          <p:cNvSpPr>
            <a:spLocks noGrp="1"/>
          </p:cNvSpPr>
          <p:nvPr>
            <p:ph type="ftr" sz="quarter" idx="11"/>
          </p:nvPr>
        </p:nvSpPr>
        <p:spPr/>
        <p:txBody>
          <a:bodyPr/>
          <a:lstStyle/>
          <a:p>
            <a:endParaRPr lang="fr-CH" dirty="0"/>
          </a:p>
        </p:txBody>
      </p:sp>
      <p:sp>
        <p:nvSpPr>
          <p:cNvPr id="5" name="Espace réservé du numéro de diapositive 4"/>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1284489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3" name="Espace réservé du pied de page 2"/>
          <p:cNvSpPr>
            <a:spLocks noGrp="1"/>
          </p:cNvSpPr>
          <p:nvPr>
            <p:ph type="ftr" sz="quarter" idx="11"/>
          </p:nvPr>
        </p:nvSpPr>
        <p:spPr/>
        <p:txBody>
          <a:bodyPr/>
          <a:lstStyle/>
          <a:p>
            <a:endParaRPr lang="fr-CH" dirty="0"/>
          </a:p>
        </p:txBody>
      </p:sp>
      <p:sp>
        <p:nvSpPr>
          <p:cNvPr id="4" name="Espace réservé du numéro de diapositive 3"/>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2404967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3206675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fr-CH"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4"/>
          <p:cNvSpPr>
            <a:spLocks noGrp="1"/>
          </p:cNvSpPr>
          <p:nvPr>
            <p:ph type="dt" sz="half" idx="10"/>
          </p:nvPr>
        </p:nvSpPr>
        <p:spPr/>
        <p:txBody>
          <a:bodyPr/>
          <a:lstStyle/>
          <a:p>
            <a:fld id="{151A1322-9DAE-4A17-8E05-2C11585BCDE0}" type="datetimeFigureOut">
              <a:rPr lang="fr-CH" smtClean="0"/>
              <a:pPr/>
              <a:t>11.02.2015</a:t>
            </a:fld>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3236101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A1322-9DAE-4A17-8E05-2C11585BCDE0}" type="datetimeFigureOut">
              <a:rPr lang="fr-CH" smtClean="0"/>
              <a:pPr/>
              <a:t>11.02.2015</a:t>
            </a:fld>
            <a:endParaRPr lang="fr-CH"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AC261-F5DD-4BB3-B6FD-5711DA3E92A7}" type="slidenum">
              <a:rPr lang="fr-CH" smtClean="0"/>
              <a:pPr/>
              <a:t>‹#›</a:t>
            </a:fld>
            <a:endParaRPr lang="fr-CH" dirty="0"/>
          </a:p>
        </p:txBody>
      </p:sp>
    </p:spTree>
    <p:extLst>
      <p:ext uri="{BB962C8B-B14F-4D97-AF65-F5344CB8AC3E}">
        <p14:creationId xmlns:p14="http://schemas.microsoft.com/office/powerpoint/2010/main" val="2056375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rbeitgeber.de/" TargetMode="External"/><Relationship Id="rId2" Type="http://schemas.openxmlformats.org/officeDocument/2006/relationships/hyperlink" Target="mailto:n.stolz@arbeitgeber.d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GB" b="1" i="1" dirty="0" smtClean="0"/>
              <a:t>Role of social partners in promoting sustainable development</a:t>
            </a:r>
            <a:endParaRPr lang="fr-CH" dirty="0"/>
          </a:p>
        </p:txBody>
      </p:sp>
      <p:sp>
        <p:nvSpPr>
          <p:cNvPr id="3" name="Sous-titre 2"/>
          <p:cNvSpPr>
            <a:spLocks noGrp="1"/>
          </p:cNvSpPr>
          <p:nvPr>
            <p:ph type="subTitle" idx="1"/>
          </p:nvPr>
        </p:nvSpPr>
        <p:spPr>
          <a:xfrm>
            <a:off x="1371600" y="3886200"/>
            <a:ext cx="6400800" cy="2495128"/>
          </a:xfrm>
        </p:spPr>
        <p:txBody>
          <a:bodyPr>
            <a:normAutofit fontScale="92500" lnSpcReduction="20000"/>
          </a:bodyPr>
          <a:lstStyle/>
          <a:p>
            <a:pPr algn="l"/>
            <a:endParaRPr lang="en-GB" sz="2400" b="1" i="1" dirty="0" smtClean="0"/>
          </a:p>
          <a:p>
            <a:pPr algn="l"/>
            <a:endParaRPr lang="en-GB" sz="2400" b="1" i="1" dirty="0" smtClean="0"/>
          </a:p>
          <a:p>
            <a:pPr algn="l"/>
            <a:endParaRPr lang="en-GB" sz="2400" b="1" i="1" dirty="0" smtClean="0"/>
          </a:p>
          <a:p>
            <a:pPr algn="l"/>
            <a:r>
              <a:rPr lang="en-GB" sz="2400" b="1" i="1" dirty="0" smtClean="0"/>
              <a:t>„BIPARTISM AS A TOOL FOR SUCCESS“</a:t>
            </a:r>
          </a:p>
          <a:p>
            <a:pPr algn="l"/>
            <a:r>
              <a:rPr lang="en-GB" sz="2400" b="1" i="1" dirty="0"/>
              <a:t>Osijek, </a:t>
            </a:r>
            <a:r>
              <a:rPr lang="en-GB" sz="2400" b="1" dirty="0" smtClean="0"/>
              <a:t>12</a:t>
            </a:r>
            <a:r>
              <a:rPr lang="en-GB" sz="2400" b="1" baseline="30000" dirty="0" smtClean="0"/>
              <a:t>th</a:t>
            </a:r>
            <a:r>
              <a:rPr lang="en-GB" sz="2400" b="1" dirty="0" smtClean="0"/>
              <a:t> February 2015</a:t>
            </a:r>
          </a:p>
          <a:p>
            <a:pPr algn="l"/>
            <a:endParaRPr lang="en-GB" sz="2400" b="1" dirty="0" smtClean="0"/>
          </a:p>
          <a:p>
            <a:pPr algn="l"/>
            <a:r>
              <a:rPr lang="en-GB" sz="2400" b="1" dirty="0" smtClean="0"/>
              <a:t>Natalia </a:t>
            </a:r>
            <a:r>
              <a:rPr lang="en-GB" sz="2400" b="1" dirty="0" err="1" smtClean="0"/>
              <a:t>Stolz</a:t>
            </a:r>
            <a:r>
              <a:rPr lang="en-GB" sz="2400" b="1" dirty="0" smtClean="0"/>
              <a:t> </a:t>
            </a:r>
            <a:endParaRPr lang="de-CH" sz="2400" dirty="0" smtClean="0"/>
          </a:p>
          <a:p>
            <a:pPr algn="l"/>
            <a:endParaRPr lang="de-CH" sz="2400" dirty="0" smtClean="0"/>
          </a:p>
          <a:p>
            <a:endParaRPr lang="fr-CH"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548680"/>
            <a:ext cx="5657850" cy="1047750"/>
          </a:xfrm>
          <a:prstGeom prst="rect">
            <a:avLst/>
          </a:prstGeom>
        </p:spPr>
      </p:pic>
    </p:spTree>
    <p:extLst>
      <p:ext uri="{BB962C8B-B14F-4D97-AF65-F5344CB8AC3E}">
        <p14:creationId xmlns:p14="http://schemas.microsoft.com/office/powerpoint/2010/main" val="3110320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fontScale="62500" lnSpcReduction="20000"/>
          </a:bodyPr>
          <a:lstStyle/>
          <a:p>
            <a:pPr marL="0" indent="0">
              <a:buNone/>
            </a:pPr>
            <a:r>
              <a:rPr lang="de-CH" sz="4000" b="1" dirty="0" smtClean="0"/>
              <a:t>In many European countries bipartite Social Dialogue </a:t>
            </a:r>
            <a:r>
              <a:rPr lang="en-GB" sz="4000" b="1" dirty="0" smtClean="0"/>
              <a:t>has addressed successfully </a:t>
            </a:r>
            <a:r>
              <a:rPr lang="en-GB" sz="4000" b="1" dirty="0"/>
              <a:t>the impact of the </a:t>
            </a:r>
            <a:r>
              <a:rPr lang="en-GB" sz="4000" b="1" dirty="0" smtClean="0"/>
              <a:t>crisis</a:t>
            </a:r>
          </a:p>
          <a:p>
            <a:pPr marL="0" indent="0">
              <a:buNone/>
            </a:pPr>
            <a:endParaRPr lang="en-GB" dirty="0" smtClean="0"/>
          </a:p>
          <a:p>
            <a:r>
              <a:rPr lang="en-GB" sz="3800" dirty="0"/>
              <a:t>Social dialogue in the majority of </a:t>
            </a:r>
            <a:r>
              <a:rPr lang="en-GB" sz="3800" dirty="0" smtClean="0"/>
              <a:t>European Member </a:t>
            </a:r>
            <a:r>
              <a:rPr lang="en-GB" sz="3800" dirty="0"/>
              <a:t>States resulted in the introduction </a:t>
            </a:r>
            <a:r>
              <a:rPr lang="en-GB" sz="3800" dirty="0" smtClean="0"/>
              <a:t>of Short </a:t>
            </a:r>
            <a:r>
              <a:rPr lang="en-GB" sz="3800" dirty="0"/>
              <a:t>Time Working </a:t>
            </a:r>
            <a:r>
              <a:rPr lang="en-GB" sz="3800" dirty="0" smtClean="0"/>
              <a:t>arrangements. </a:t>
            </a:r>
            <a:r>
              <a:rPr lang="en-GB" sz="3800" dirty="0"/>
              <a:t>This typically required the agreement </a:t>
            </a:r>
            <a:r>
              <a:rPr lang="en-GB" sz="3800" dirty="0" smtClean="0"/>
              <a:t>of both </a:t>
            </a:r>
            <a:r>
              <a:rPr lang="en-GB" sz="3800" dirty="0"/>
              <a:t>social partners and even </a:t>
            </a:r>
            <a:r>
              <a:rPr lang="en-GB" sz="3800" dirty="0" smtClean="0"/>
              <a:t>sometimes government </a:t>
            </a:r>
            <a:r>
              <a:rPr lang="en-GB" sz="3800" dirty="0"/>
              <a:t>support when subsidies were </a:t>
            </a:r>
            <a:r>
              <a:rPr lang="en-GB" sz="3800" dirty="0" smtClean="0"/>
              <a:t>needed to </a:t>
            </a:r>
            <a:r>
              <a:rPr lang="en-GB" sz="3800" dirty="0"/>
              <a:t>top up workers’ lost income or fund </a:t>
            </a:r>
            <a:r>
              <a:rPr lang="en-GB" sz="3800" dirty="0" smtClean="0"/>
              <a:t>training.</a:t>
            </a:r>
          </a:p>
          <a:p>
            <a:pPr marL="0" indent="0">
              <a:buNone/>
            </a:pPr>
            <a:endParaRPr lang="en-GB" sz="3800" dirty="0"/>
          </a:p>
          <a:p>
            <a:r>
              <a:rPr lang="en-GB" sz="3800" dirty="0"/>
              <a:t>Sectoral collective </a:t>
            </a:r>
            <a:r>
              <a:rPr lang="en-GB" sz="3800" dirty="0" smtClean="0"/>
              <a:t>agreements dealt with issues such as  </a:t>
            </a:r>
            <a:r>
              <a:rPr lang="en-GB" sz="3800" dirty="0"/>
              <a:t>short-time agreements, </a:t>
            </a:r>
            <a:r>
              <a:rPr lang="en-GB" sz="3800" dirty="0" smtClean="0"/>
              <a:t>restraints </a:t>
            </a:r>
            <a:r>
              <a:rPr lang="en-GB" sz="3800" dirty="0"/>
              <a:t>of salary increases </a:t>
            </a:r>
            <a:r>
              <a:rPr lang="en-GB" sz="3800" dirty="0" smtClean="0"/>
              <a:t>as </a:t>
            </a:r>
            <a:r>
              <a:rPr lang="en-GB" sz="3800" dirty="0"/>
              <a:t>an alternative to </a:t>
            </a:r>
            <a:r>
              <a:rPr lang="en-GB" sz="3800" dirty="0" smtClean="0"/>
              <a:t>dismissals, cost-cutting </a:t>
            </a:r>
            <a:r>
              <a:rPr lang="en-GB" sz="3800" dirty="0"/>
              <a:t>measures, and promoting training.</a:t>
            </a:r>
          </a:p>
          <a:p>
            <a:pPr marL="0" indent="0">
              <a:buNone/>
            </a:pPr>
            <a:endParaRPr lang="en-GB" dirty="0" smtClean="0"/>
          </a:p>
          <a:p>
            <a:pPr marL="0" indent="0">
              <a:buNone/>
            </a:pPr>
            <a:endParaRPr lang="de-CH" dirty="0"/>
          </a:p>
        </p:txBody>
      </p:sp>
      <p:pic>
        <p:nvPicPr>
          <p:cNvPr id="5"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pPr marL="0" lvl="0" indent="0" fontAlgn="base">
              <a:spcBef>
                <a:spcPct val="0"/>
              </a:spcBef>
              <a:spcAft>
                <a:spcPct val="0"/>
              </a:spcAft>
              <a:buNone/>
            </a:pPr>
            <a:r>
              <a:rPr lang="en-US" sz="2800" b="1" dirty="0">
                <a:solidFill>
                  <a:srgbClr val="000000"/>
                </a:solidFill>
              </a:rPr>
              <a:t>Collective Agreements in the last years</a:t>
            </a:r>
            <a:endParaRPr lang="en-US" sz="2800" b="1" dirty="0" smtClean="0">
              <a:solidFill>
                <a:srgbClr val="000000"/>
              </a:solidFill>
            </a:endParaRPr>
          </a:p>
          <a:p>
            <a:pPr marL="0" lvl="0" indent="0" fontAlgn="base">
              <a:spcBef>
                <a:spcPct val="0"/>
              </a:spcBef>
              <a:spcAft>
                <a:spcPct val="0"/>
              </a:spcAft>
              <a:buNone/>
            </a:pPr>
            <a:endParaRPr lang="en-US" sz="1800" b="1" dirty="0" smtClean="0">
              <a:solidFill>
                <a:srgbClr val="000000"/>
              </a:solidFill>
            </a:endParaRPr>
          </a:p>
          <a:p>
            <a:pPr marL="0" lvl="0" indent="0" fontAlgn="base">
              <a:spcBef>
                <a:spcPct val="0"/>
              </a:spcBef>
              <a:spcAft>
                <a:spcPct val="0"/>
              </a:spcAft>
              <a:buNone/>
            </a:pPr>
            <a:r>
              <a:rPr lang="en-US" sz="1800" b="1" dirty="0" smtClean="0">
                <a:solidFill>
                  <a:srgbClr val="000000"/>
                </a:solidFill>
              </a:rPr>
              <a:t>Moderate </a:t>
            </a:r>
            <a:r>
              <a:rPr lang="en-US" sz="1800" b="1" dirty="0">
                <a:solidFill>
                  <a:srgbClr val="000000"/>
                </a:solidFill>
              </a:rPr>
              <a:t>Agreements with:</a:t>
            </a:r>
          </a:p>
          <a:p>
            <a:pPr marL="0" lvl="0" indent="0" fontAlgn="base">
              <a:spcBef>
                <a:spcPct val="0"/>
              </a:spcBef>
              <a:spcAft>
                <a:spcPct val="0"/>
              </a:spcAft>
              <a:buNone/>
            </a:pPr>
            <a:endParaRPr lang="en-US" sz="1800" dirty="0">
              <a:solidFill>
                <a:srgbClr val="000000"/>
              </a:solidFill>
            </a:endParaRPr>
          </a:p>
          <a:p>
            <a:pPr marL="285750" lvl="0" indent="-285750" fontAlgn="base">
              <a:spcBef>
                <a:spcPct val="0"/>
              </a:spcBef>
              <a:spcAft>
                <a:spcPct val="0"/>
              </a:spcAft>
              <a:buFont typeface="Wingdings" pitchFamily="2" charset="2"/>
              <a:buChar char="Ø"/>
            </a:pPr>
            <a:r>
              <a:rPr lang="en-US" sz="1800" dirty="0">
                <a:solidFill>
                  <a:srgbClr val="000000"/>
                </a:solidFill>
              </a:rPr>
              <a:t>Longer runtime (~ 24 months),</a:t>
            </a:r>
          </a:p>
          <a:p>
            <a:pPr marL="285750" lvl="0" indent="-285750" fontAlgn="base">
              <a:spcBef>
                <a:spcPct val="0"/>
              </a:spcBef>
              <a:spcAft>
                <a:spcPct val="0"/>
              </a:spcAft>
              <a:buFont typeface="Wingdings" pitchFamily="2" charset="2"/>
              <a:buChar char="Ø"/>
            </a:pPr>
            <a:endParaRPr lang="en-US" sz="1800" dirty="0">
              <a:solidFill>
                <a:srgbClr val="000000"/>
              </a:solidFill>
            </a:endParaRPr>
          </a:p>
          <a:p>
            <a:pPr marL="285750" lvl="0" indent="-285750" fontAlgn="base">
              <a:spcBef>
                <a:spcPct val="0"/>
              </a:spcBef>
              <a:spcAft>
                <a:spcPct val="0"/>
              </a:spcAft>
              <a:buFont typeface="Wingdings" pitchFamily="2" charset="2"/>
              <a:buChar char="Ø"/>
            </a:pPr>
            <a:r>
              <a:rPr lang="en-US" sz="1800" dirty="0">
                <a:solidFill>
                  <a:srgbClr val="000000"/>
                </a:solidFill>
              </a:rPr>
              <a:t>Lump-sum-payments,</a:t>
            </a:r>
          </a:p>
          <a:p>
            <a:pPr marL="285750" lvl="0" indent="-285750" fontAlgn="base">
              <a:spcBef>
                <a:spcPct val="0"/>
              </a:spcBef>
              <a:spcAft>
                <a:spcPct val="0"/>
              </a:spcAft>
              <a:buFont typeface="Wingdings" pitchFamily="2" charset="2"/>
              <a:buChar char="Ø"/>
            </a:pPr>
            <a:endParaRPr lang="en-US" sz="1800" dirty="0">
              <a:solidFill>
                <a:srgbClr val="000000"/>
              </a:solidFill>
            </a:endParaRPr>
          </a:p>
          <a:p>
            <a:pPr marL="285750" lvl="0" indent="-285750" fontAlgn="base">
              <a:spcBef>
                <a:spcPct val="0"/>
              </a:spcBef>
              <a:spcAft>
                <a:spcPct val="0"/>
              </a:spcAft>
              <a:buFont typeface="Wingdings" pitchFamily="2" charset="2"/>
              <a:buChar char="Ø"/>
            </a:pPr>
            <a:r>
              <a:rPr lang="en-US" sz="1800" dirty="0">
                <a:solidFill>
                  <a:srgbClr val="000000"/>
                </a:solidFill>
              </a:rPr>
              <a:t>Opening clauses in </a:t>
            </a:r>
            <a:r>
              <a:rPr lang="en-US" sz="1800" dirty="0" err="1">
                <a:solidFill>
                  <a:srgbClr val="000000"/>
                </a:solidFill>
              </a:rPr>
              <a:t>sectoral</a:t>
            </a:r>
            <a:r>
              <a:rPr lang="en-US" sz="1800" dirty="0">
                <a:solidFill>
                  <a:srgbClr val="000000"/>
                </a:solidFill>
              </a:rPr>
              <a:t> collective agreements  (allow enterprises to negotiate working conditions at company level),</a:t>
            </a:r>
          </a:p>
          <a:p>
            <a:pPr marL="285750" lvl="0" indent="-285750" fontAlgn="base">
              <a:spcBef>
                <a:spcPct val="0"/>
              </a:spcBef>
              <a:spcAft>
                <a:spcPct val="0"/>
              </a:spcAft>
              <a:buFont typeface="Wingdings" pitchFamily="2" charset="2"/>
              <a:buChar char="Ø"/>
            </a:pPr>
            <a:endParaRPr lang="en-US" sz="1800" dirty="0">
              <a:solidFill>
                <a:srgbClr val="000000"/>
              </a:solidFill>
            </a:endParaRPr>
          </a:p>
          <a:p>
            <a:pPr marL="285750" lvl="0" indent="-285750" fontAlgn="base">
              <a:spcBef>
                <a:spcPct val="0"/>
              </a:spcBef>
              <a:spcAft>
                <a:spcPct val="0"/>
              </a:spcAft>
              <a:buFont typeface="Wingdings" pitchFamily="2" charset="2"/>
              <a:buChar char="Ø"/>
            </a:pPr>
            <a:r>
              <a:rPr lang="en-US" sz="1800" dirty="0">
                <a:solidFill>
                  <a:srgbClr val="000000"/>
                </a:solidFill>
              </a:rPr>
              <a:t>Moderate wage increase (and often several months without any pay increase),</a:t>
            </a:r>
          </a:p>
          <a:p>
            <a:pPr marL="285750" lvl="0" indent="-285750" fontAlgn="base">
              <a:spcBef>
                <a:spcPct val="0"/>
              </a:spcBef>
              <a:spcAft>
                <a:spcPct val="0"/>
              </a:spcAft>
              <a:buFont typeface="Wingdings" pitchFamily="2" charset="2"/>
              <a:buChar char="Ø"/>
            </a:pPr>
            <a:endParaRPr lang="en-US" sz="1800" dirty="0">
              <a:solidFill>
                <a:srgbClr val="000000"/>
              </a:solidFill>
            </a:endParaRPr>
          </a:p>
          <a:p>
            <a:pPr marL="285750" lvl="0" indent="-285750" fontAlgn="base">
              <a:spcBef>
                <a:spcPct val="0"/>
              </a:spcBef>
              <a:spcAft>
                <a:spcPct val="0"/>
              </a:spcAft>
              <a:buFont typeface="Wingdings" pitchFamily="2" charset="2"/>
              <a:buChar char="Ø"/>
            </a:pPr>
            <a:r>
              <a:rPr lang="en-US" sz="1800" dirty="0">
                <a:solidFill>
                  <a:srgbClr val="000000"/>
                </a:solidFill>
              </a:rPr>
              <a:t>Protection against dismissals.</a:t>
            </a:r>
          </a:p>
          <a:p>
            <a:endParaRPr lang="de-DE"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1578756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pic>
        <p:nvPicPr>
          <p:cNvPr id="205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011090"/>
            <a:ext cx="47244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466" y="2420888"/>
            <a:ext cx="7261225"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834983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pPr marL="0" indent="0">
              <a:buNone/>
            </a:pPr>
            <a:r>
              <a:rPr lang="de-DE" sz="2000" b="1" kern="0" dirty="0">
                <a:ea typeface="+mj-ea"/>
                <a:cs typeface="+mj-cs"/>
              </a:rPr>
              <a:t>Development </a:t>
            </a:r>
            <a:r>
              <a:rPr lang="de-DE" sz="2000" b="1" kern="0" dirty="0" err="1">
                <a:ea typeface="+mj-ea"/>
                <a:cs typeface="+mj-cs"/>
              </a:rPr>
              <a:t>of</a:t>
            </a:r>
            <a:r>
              <a:rPr lang="de-DE" sz="2000" b="1" kern="0" dirty="0">
                <a:ea typeface="+mj-ea"/>
                <a:cs typeface="+mj-cs"/>
              </a:rPr>
              <a:t> </a:t>
            </a:r>
            <a:r>
              <a:rPr lang="de-DE" sz="2000" b="1" kern="0" dirty="0" err="1">
                <a:ea typeface="+mj-ea"/>
                <a:cs typeface="+mj-cs"/>
              </a:rPr>
              <a:t>agreed</a:t>
            </a:r>
            <a:r>
              <a:rPr lang="de-DE" sz="2000" b="1" kern="0" dirty="0">
                <a:ea typeface="+mj-ea"/>
                <a:cs typeface="+mj-cs"/>
              </a:rPr>
              <a:t> </a:t>
            </a:r>
            <a:r>
              <a:rPr lang="de-DE" sz="2000" b="1" kern="0" dirty="0" err="1">
                <a:ea typeface="+mj-ea"/>
                <a:cs typeface="+mj-cs"/>
              </a:rPr>
              <a:t>wages</a:t>
            </a:r>
            <a:r>
              <a:rPr lang="de-DE" sz="2000" b="1" kern="0" dirty="0">
                <a:ea typeface="+mj-ea"/>
                <a:cs typeface="+mj-cs"/>
              </a:rPr>
              <a:t> </a:t>
            </a:r>
            <a:r>
              <a:rPr lang="de-DE" sz="2000" b="1" kern="0" dirty="0" err="1">
                <a:ea typeface="+mj-ea"/>
                <a:cs typeface="+mj-cs"/>
              </a:rPr>
              <a:t>and</a:t>
            </a:r>
            <a:r>
              <a:rPr lang="de-DE" sz="2000" b="1" kern="0" dirty="0">
                <a:ea typeface="+mj-ea"/>
                <a:cs typeface="+mj-cs"/>
              </a:rPr>
              <a:t> </a:t>
            </a:r>
            <a:r>
              <a:rPr lang="de-DE" sz="2000" b="1" kern="0" dirty="0" err="1">
                <a:ea typeface="+mj-ea"/>
                <a:cs typeface="+mj-cs"/>
              </a:rPr>
              <a:t>acctual</a:t>
            </a:r>
            <a:r>
              <a:rPr lang="de-DE" sz="2000" b="1" kern="0" dirty="0">
                <a:ea typeface="+mj-ea"/>
                <a:cs typeface="+mj-cs"/>
              </a:rPr>
              <a:t> </a:t>
            </a:r>
            <a:r>
              <a:rPr lang="de-DE" sz="2000" b="1" kern="0" dirty="0" err="1">
                <a:ea typeface="+mj-ea"/>
                <a:cs typeface="+mj-cs"/>
              </a:rPr>
              <a:t>earnings</a:t>
            </a:r>
            <a:r>
              <a:rPr lang="de-DE" sz="2000" b="1" kern="0" dirty="0">
                <a:ea typeface="+mj-ea"/>
                <a:cs typeface="+mj-cs"/>
              </a:rPr>
              <a:t> </a:t>
            </a:r>
            <a:r>
              <a:rPr lang="de-DE" sz="1800" b="1" kern="0" dirty="0">
                <a:ea typeface="+mj-ea"/>
                <a:cs typeface="+mj-cs"/>
              </a:rPr>
              <a:t/>
            </a:r>
            <a:br>
              <a:rPr lang="de-DE" sz="1800" b="1" kern="0" dirty="0">
                <a:ea typeface="+mj-ea"/>
                <a:cs typeface="+mj-cs"/>
              </a:rPr>
            </a:br>
            <a:r>
              <a:rPr lang="de-DE" sz="1600" b="1" kern="0" dirty="0">
                <a:ea typeface="+mj-ea"/>
                <a:cs typeface="+mj-cs"/>
              </a:rPr>
              <a:t>in </a:t>
            </a:r>
            <a:r>
              <a:rPr lang="de-DE" sz="1600" b="1" kern="0" dirty="0" smtClean="0">
                <a:ea typeface="+mj-ea"/>
                <a:cs typeface="+mj-cs"/>
              </a:rPr>
              <a:t>%</a:t>
            </a:r>
          </a:p>
          <a:p>
            <a:pPr marL="0" indent="0">
              <a:buNone/>
            </a:pPr>
            <a:endParaRPr lang="de-DE" dirty="0"/>
          </a:p>
        </p:txBody>
      </p:sp>
      <p:graphicFrame>
        <p:nvGraphicFramePr>
          <p:cNvPr id="4" name="Inhaltsplatzhalter 4"/>
          <p:cNvGraphicFramePr>
            <a:graphicFrameLocks/>
          </p:cNvGraphicFramePr>
          <p:nvPr>
            <p:extLst>
              <p:ext uri="{D42A27DB-BD31-4B8C-83A1-F6EECF244321}">
                <p14:modId xmlns:p14="http://schemas.microsoft.com/office/powerpoint/2010/main" val="4014516664"/>
              </p:ext>
            </p:extLst>
          </p:nvPr>
        </p:nvGraphicFramePr>
        <p:xfrm>
          <a:off x="719138" y="1619250"/>
          <a:ext cx="8029326" cy="4690070"/>
        </p:xfrm>
        <a:graphic>
          <a:graphicData uri="http://schemas.openxmlformats.org/drawingml/2006/chart">
            <c:chart xmlns:c="http://schemas.openxmlformats.org/drawingml/2006/chart" xmlns:r="http://schemas.openxmlformats.org/officeDocument/2006/relationships" r:id="rId2"/>
          </a:graphicData>
        </a:graphic>
      </p:graphicFrame>
      <p:pic>
        <p:nvPicPr>
          <p:cNvPr id="5"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540000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800" b="1" dirty="0" smtClean="0"/>
              <a:t>Social partners are </a:t>
            </a:r>
            <a:r>
              <a:rPr lang="en-GB" sz="2800" b="1" dirty="0"/>
              <a:t>reaping the </a:t>
            </a:r>
            <a:r>
              <a:rPr lang="en-GB" sz="2800" b="1" dirty="0" smtClean="0"/>
              <a:t>rewards of their responsibility during the crisis:</a:t>
            </a:r>
          </a:p>
          <a:p>
            <a:pPr marL="0" indent="0">
              <a:buNone/>
            </a:pPr>
            <a:endParaRPr lang="en-GB" sz="2400" dirty="0" smtClean="0"/>
          </a:p>
          <a:p>
            <a:pPr marL="0" indent="0">
              <a:buNone/>
            </a:pPr>
            <a:r>
              <a:rPr lang="en-GB" sz="2400" dirty="0" smtClean="0"/>
              <a:t>Lower unemployment: only modest increase in unemployment from 7.5% in 2008 to 7.8% in 2009 and afterwards a steady decline to 5.3% in 2013.</a:t>
            </a:r>
          </a:p>
          <a:p>
            <a:pPr marL="0" indent="0">
              <a:buNone/>
            </a:pPr>
            <a:endParaRPr lang="en-GB" sz="2400" dirty="0" smtClean="0"/>
          </a:p>
          <a:p>
            <a:pPr marL="0" indent="0">
              <a:buNone/>
            </a:pPr>
            <a:r>
              <a:rPr lang="en-GB" sz="2400" dirty="0" smtClean="0"/>
              <a:t>Salaries going up again: German chemical industry: 0% wage increase in 2010, 4.1% </a:t>
            </a:r>
            <a:r>
              <a:rPr lang="en-GB" sz="2400" dirty="0"/>
              <a:t>wage increase in </a:t>
            </a:r>
            <a:r>
              <a:rPr lang="en-GB" sz="2400" dirty="0" smtClean="0"/>
              <a:t>2011; German metal industry: 0% in 2010, 2.7% in 2011 and 4.3% in 2012.</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1319424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b="1" dirty="0" smtClean="0"/>
              <a:t>Questions, Comments, Complaints?</a:t>
            </a:r>
            <a:endParaRPr lang="en-GB" b="1" dirty="0"/>
          </a:p>
          <a:p>
            <a:pPr marL="0" indent="0" algn="ctr">
              <a:buNone/>
            </a:pPr>
            <a:r>
              <a:rPr lang="en-GB" b="1" dirty="0" smtClean="0"/>
              <a:t>Thank you!</a:t>
            </a:r>
          </a:p>
          <a:p>
            <a:pPr marL="0" lvl="0" indent="0" algn="ctr">
              <a:buNone/>
            </a:pPr>
            <a:endParaRPr lang="de-DE" dirty="0" smtClean="0">
              <a:solidFill>
                <a:srgbClr val="5F5F5F"/>
              </a:solidFill>
              <a:latin typeface="Arial" charset="0"/>
            </a:endParaRPr>
          </a:p>
          <a:p>
            <a:pPr marL="0" lvl="0" indent="0" algn="ctr">
              <a:buNone/>
            </a:pPr>
            <a:r>
              <a:rPr lang="de-DE" dirty="0" smtClean="0">
                <a:solidFill>
                  <a:srgbClr val="5F5F5F"/>
                </a:solidFill>
                <a:latin typeface="Arial" charset="0"/>
              </a:rPr>
              <a:t>Natalia Stolz</a:t>
            </a:r>
            <a:endParaRPr lang="en-GB" b="1" dirty="0" smtClean="0"/>
          </a:p>
          <a:p>
            <a:pPr marL="0" lvl="0" indent="0" algn="ctr" fontAlgn="base">
              <a:spcBef>
                <a:spcPct val="0"/>
              </a:spcBef>
              <a:spcAft>
                <a:spcPct val="0"/>
              </a:spcAft>
              <a:buNone/>
            </a:pPr>
            <a:endParaRPr lang="de-DE" sz="1100" b="1" dirty="0" smtClean="0">
              <a:solidFill>
                <a:srgbClr val="5F5F5F"/>
              </a:solidFill>
              <a:latin typeface="Arial" charset="0"/>
            </a:endParaRPr>
          </a:p>
          <a:p>
            <a:pPr marL="0" lvl="0" indent="0" algn="ctr" fontAlgn="base">
              <a:spcBef>
                <a:spcPct val="0"/>
              </a:spcBef>
              <a:spcAft>
                <a:spcPct val="0"/>
              </a:spcAft>
              <a:buNone/>
            </a:pPr>
            <a:r>
              <a:rPr lang="de-DE" sz="1100" b="1" dirty="0" smtClean="0">
                <a:solidFill>
                  <a:srgbClr val="5F5F5F"/>
                </a:solidFill>
                <a:latin typeface="Arial" charset="0"/>
              </a:rPr>
              <a:t>BDA</a:t>
            </a:r>
            <a:r>
              <a:rPr lang="de-DE" sz="1100" dirty="0" smtClean="0">
                <a:solidFill>
                  <a:srgbClr val="5F5F5F"/>
                </a:solidFill>
                <a:latin typeface="Arial" charset="0"/>
              </a:rPr>
              <a:t> </a:t>
            </a:r>
            <a:r>
              <a:rPr lang="de-DE" sz="1100" dirty="0">
                <a:solidFill>
                  <a:srgbClr val="5F5F5F"/>
                </a:solidFill>
                <a:latin typeface="Arial" charset="0"/>
              </a:rPr>
              <a:t>| Bundesvereinigung der</a:t>
            </a:r>
          </a:p>
          <a:p>
            <a:pPr marL="0" lvl="0" indent="0" algn="ctr" fontAlgn="base">
              <a:spcBef>
                <a:spcPct val="0"/>
              </a:spcBef>
              <a:spcAft>
                <a:spcPct val="0"/>
              </a:spcAft>
              <a:buNone/>
            </a:pPr>
            <a:r>
              <a:rPr lang="de-DE" sz="1100" dirty="0">
                <a:solidFill>
                  <a:srgbClr val="5F5F5F"/>
                </a:solidFill>
                <a:latin typeface="Arial" charset="0"/>
              </a:rPr>
              <a:t>Deutschen Arbeitgeberverbände</a:t>
            </a:r>
          </a:p>
          <a:p>
            <a:pPr marL="0" lvl="0" indent="0" algn="ctr" fontAlgn="base">
              <a:spcBef>
                <a:spcPct val="0"/>
              </a:spcBef>
              <a:spcAft>
                <a:spcPct val="0"/>
              </a:spcAft>
              <a:buNone/>
            </a:pPr>
            <a:endParaRPr lang="de-DE" sz="1100" dirty="0">
              <a:solidFill>
                <a:srgbClr val="5F5F5F"/>
              </a:solidFill>
              <a:latin typeface="Arial" charset="0"/>
            </a:endParaRPr>
          </a:p>
          <a:p>
            <a:pPr marL="0" lvl="0" indent="0" algn="ctr" fontAlgn="base">
              <a:spcBef>
                <a:spcPct val="0"/>
              </a:spcBef>
              <a:spcAft>
                <a:spcPct val="0"/>
              </a:spcAft>
              <a:buNone/>
            </a:pPr>
            <a:endParaRPr lang="de-DE" sz="1100" dirty="0">
              <a:solidFill>
                <a:srgbClr val="5F5F5F"/>
              </a:solidFill>
              <a:latin typeface="Arial" charset="0"/>
            </a:endParaRPr>
          </a:p>
          <a:p>
            <a:pPr marL="0" lvl="0" indent="0" algn="ctr" fontAlgn="base">
              <a:spcBef>
                <a:spcPct val="0"/>
              </a:spcBef>
              <a:spcAft>
                <a:spcPct val="0"/>
              </a:spcAft>
              <a:buNone/>
            </a:pPr>
            <a:r>
              <a:rPr lang="de-DE" sz="1100" b="1" dirty="0">
                <a:solidFill>
                  <a:srgbClr val="5F5F5F"/>
                </a:solidFill>
                <a:latin typeface="Arial" charset="0"/>
              </a:rPr>
              <a:t>T</a:t>
            </a:r>
            <a:r>
              <a:rPr lang="de-DE" sz="1100" dirty="0">
                <a:solidFill>
                  <a:srgbClr val="5F5F5F"/>
                </a:solidFill>
                <a:latin typeface="Arial" charset="0"/>
              </a:rPr>
              <a:t> +49 30 </a:t>
            </a:r>
            <a:r>
              <a:rPr lang="de-DE" sz="1100" dirty="0" smtClean="0">
                <a:solidFill>
                  <a:srgbClr val="5F5F5F"/>
                </a:solidFill>
                <a:latin typeface="Arial" charset="0"/>
              </a:rPr>
              <a:t>2033-1300</a:t>
            </a:r>
            <a:endParaRPr lang="de-DE" sz="1100" dirty="0">
              <a:solidFill>
                <a:srgbClr val="5F5F5F"/>
              </a:solidFill>
              <a:latin typeface="Arial" charset="0"/>
            </a:endParaRPr>
          </a:p>
          <a:p>
            <a:pPr marL="0" lvl="0" indent="0" algn="ctr" fontAlgn="base">
              <a:spcBef>
                <a:spcPct val="0"/>
              </a:spcBef>
              <a:spcAft>
                <a:spcPct val="0"/>
              </a:spcAft>
              <a:buNone/>
            </a:pPr>
            <a:endParaRPr lang="de-DE" sz="1100" dirty="0">
              <a:solidFill>
                <a:srgbClr val="5F5F5F"/>
              </a:solidFill>
              <a:latin typeface="Arial" charset="0"/>
            </a:endParaRPr>
          </a:p>
          <a:p>
            <a:pPr marL="0" lvl="0" indent="0" algn="ctr" fontAlgn="base">
              <a:spcBef>
                <a:spcPct val="0"/>
              </a:spcBef>
              <a:spcAft>
                <a:spcPct val="0"/>
              </a:spcAft>
              <a:buNone/>
            </a:pPr>
            <a:r>
              <a:rPr lang="de-DE" sz="1100" smtClean="0">
                <a:solidFill>
                  <a:srgbClr val="5F5F5F"/>
                </a:solidFill>
                <a:latin typeface="Arial" charset="0"/>
                <a:hlinkClick r:id="rId2"/>
              </a:rPr>
              <a:t>n.stolz@arbeitgeber.de</a:t>
            </a:r>
            <a:endParaRPr lang="de-DE" sz="1100" smtClean="0">
              <a:solidFill>
                <a:srgbClr val="5F5F5F"/>
              </a:solidFill>
              <a:latin typeface="Arial" charset="0"/>
            </a:endParaRPr>
          </a:p>
          <a:p>
            <a:pPr marL="0" lvl="0" indent="0" algn="ctr" fontAlgn="base">
              <a:spcBef>
                <a:spcPct val="0"/>
              </a:spcBef>
              <a:spcAft>
                <a:spcPct val="0"/>
              </a:spcAft>
              <a:buNone/>
            </a:pPr>
            <a:endParaRPr lang="de-DE" sz="1100" dirty="0">
              <a:solidFill>
                <a:srgbClr val="5F5F5F"/>
              </a:solidFill>
              <a:latin typeface="Arial" charset="0"/>
            </a:endParaRPr>
          </a:p>
          <a:p>
            <a:pPr marL="0" lvl="0" indent="0" algn="ctr" fontAlgn="base">
              <a:spcBef>
                <a:spcPct val="0"/>
              </a:spcBef>
              <a:spcAft>
                <a:spcPct val="0"/>
              </a:spcAft>
              <a:buNone/>
            </a:pPr>
            <a:r>
              <a:rPr lang="de-DE" sz="1100" dirty="0" smtClean="0">
                <a:solidFill>
                  <a:srgbClr val="5F5F5F"/>
                </a:solidFill>
                <a:latin typeface="Arial" charset="0"/>
                <a:hlinkClick r:id="rId3"/>
              </a:rPr>
              <a:t>www.arbeitgeber.de</a:t>
            </a:r>
            <a:endParaRPr lang="en-GB" b="1" dirty="0" smtClean="0"/>
          </a:p>
          <a:p>
            <a:pPr marL="0" indent="0">
              <a:buNone/>
            </a:pPr>
            <a:endParaRPr lang="en-GB" dirty="0"/>
          </a:p>
        </p:txBody>
      </p:sp>
      <p:pic>
        <p:nvPicPr>
          <p:cNvPr id="4"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38953676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4046856" y="3244334"/>
            <a:ext cx="1072730" cy="369332"/>
          </a:xfrm>
          <a:prstGeom prst="rect">
            <a:avLst/>
          </a:prstGeom>
        </p:spPr>
        <p:txBody>
          <a:bodyPr wrap="none">
            <a:spAutoFit/>
          </a:bodyPr>
          <a:lstStyle/>
          <a:p>
            <a:r>
              <a:rPr lang="de-DE" dirty="0" smtClean="0"/>
              <a:t>Appendix</a:t>
            </a:r>
            <a:endParaRPr lang="de-DE" dirty="0"/>
          </a:p>
        </p:txBody>
      </p:sp>
      <p:sp>
        <p:nvSpPr>
          <p:cNvPr id="8" name="Titel 7"/>
          <p:cNvSpPr>
            <a:spLocks noGrp="1"/>
          </p:cNvSpPr>
          <p:nvPr>
            <p:ph type="title"/>
          </p:nvPr>
        </p:nvSpPr>
        <p:spPr/>
        <p:txBody>
          <a:bodyPr/>
          <a:lstStyle/>
          <a:p>
            <a:endParaRPr lang="de-DE"/>
          </a:p>
        </p:txBody>
      </p:sp>
      <p:sp>
        <p:nvSpPr>
          <p:cNvPr id="9" name="Inhaltsplatzhalter 8"/>
          <p:cNvSpPr>
            <a:spLocks noGrp="1"/>
          </p:cNvSpPr>
          <p:nvPr>
            <p:ph idx="1"/>
          </p:nvPr>
        </p:nvSpPr>
        <p:spPr/>
        <p:txBody>
          <a:bodyPr/>
          <a:lstStyle/>
          <a:p>
            <a:endParaRPr lang="de-DE" dirty="0"/>
          </a:p>
        </p:txBody>
      </p:sp>
    </p:spTree>
    <p:extLst>
      <p:ext uri="{BB962C8B-B14F-4D97-AF65-F5344CB8AC3E}">
        <p14:creationId xmlns:p14="http://schemas.microsoft.com/office/powerpoint/2010/main" val="2445892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36363775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38136725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graphicFrame>
        <p:nvGraphicFramePr>
          <p:cNvPr id="4" name="Inhaltsplatzhalter 5"/>
          <p:cNvGraphicFramePr>
            <a:graphicFrameLocks noGrp="1"/>
          </p:cNvGraphicFramePr>
          <p:nvPr>
            <p:ph idx="1"/>
            <p:extLst>
              <p:ext uri="{D42A27DB-BD31-4B8C-83A1-F6EECF244321}">
                <p14:modId xmlns:p14="http://schemas.microsoft.com/office/powerpoint/2010/main" val="538449410"/>
              </p:ext>
            </p:extLst>
          </p:nvPr>
        </p:nvGraphicFramePr>
        <p:xfrm>
          <a:off x="539552" y="2204864"/>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556792"/>
            <a:ext cx="54387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356994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graphicFrame>
        <p:nvGraphicFramePr>
          <p:cNvPr id="4" name="Inhaltsplatzhalter 4"/>
          <p:cNvGraphicFramePr>
            <a:graphicFrameLocks noGrp="1"/>
          </p:cNvGraphicFramePr>
          <p:nvPr>
            <p:ph idx="1"/>
            <p:extLst>
              <p:ext uri="{D42A27DB-BD31-4B8C-83A1-F6EECF244321}">
                <p14:modId xmlns:p14="http://schemas.microsoft.com/office/powerpoint/2010/main" val="3047668006"/>
              </p:ext>
            </p:extLst>
          </p:nvPr>
        </p:nvGraphicFramePr>
        <p:xfrm>
          <a:off x="467544" y="198884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556792"/>
            <a:ext cx="54991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4236044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916832"/>
            <a:ext cx="8229600" cy="4104456"/>
          </a:xfrm>
        </p:spPr>
        <p:txBody>
          <a:bodyPr>
            <a:normAutofit lnSpcReduction="10000"/>
          </a:bodyPr>
          <a:lstStyle/>
          <a:p>
            <a:pPr marL="514350" indent="-514350">
              <a:spcBef>
                <a:spcPts val="600"/>
              </a:spcBef>
              <a:spcAft>
                <a:spcPts val="600"/>
              </a:spcAft>
              <a:buClr>
                <a:srgbClr val="013A79"/>
              </a:buClr>
              <a:buSzPct val="110000"/>
              <a:buFontTx/>
              <a:buNone/>
              <a:defRPr/>
            </a:pPr>
            <a:r>
              <a:rPr lang="en-US" sz="2800" b="1" dirty="0" smtClean="0">
                <a:latin typeface="+mj-lt"/>
                <a:cs typeface="Arial" pitchFamily="34" charset="0"/>
              </a:rPr>
              <a:t>What is the IOE ? </a:t>
            </a:r>
          </a:p>
          <a:p>
            <a:pPr marL="514350" indent="-514350">
              <a:spcBef>
                <a:spcPts val="1200"/>
              </a:spcBef>
              <a:spcAft>
                <a:spcPts val="600"/>
              </a:spcAft>
              <a:buClr>
                <a:srgbClr val="013A79"/>
              </a:buClr>
              <a:buSzPct val="110000"/>
              <a:defRPr/>
            </a:pPr>
            <a:r>
              <a:rPr lang="en-US" sz="2400" dirty="0" smtClean="0">
                <a:latin typeface="+mj-lt"/>
                <a:cs typeface="Arial" pitchFamily="34" charset="0"/>
              </a:rPr>
              <a:t>Peak international organisation representing employers organisations and their members.  </a:t>
            </a:r>
          </a:p>
          <a:p>
            <a:pPr marL="914400" lvl="1" indent="-377825">
              <a:spcBef>
                <a:spcPts val="1200"/>
              </a:spcBef>
              <a:spcAft>
                <a:spcPts val="600"/>
              </a:spcAft>
              <a:buClr>
                <a:srgbClr val="013A79"/>
              </a:buClr>
              <a:buSzPct val="110000"/>
              <a:defRPr/>
            </a:pPr>
            <a:r>
              <a:rPr lang="en-US" sz="2400" dirty="0" smtClean="0">
                <a:latin typeface="+mj-lt"/>
                <a:cs typeface="Arial" pitchFamily="34" charset="0"/>
              </a:rPr>
              <a:t>Private and voluntary.  </a:t>
            </a:r>
          </a:p>
          <a:p>
            <a:pPr marL="914400" lvl="1" indent="-377825">
              <a:spcBef>
                <a:spcPts val="1200"/>
              </a:spcBef>
              <a:spcAft>
                <a:spcPts val="600"/>
              </a:spcAft>
              <a:buClr>
                <a:srgbClr val="013A79"/>
              </a:buClr>
              <a:buSzPct val="110000"/>
              <a:defRPr/>
            </a:pPr>
            <a:r>
              <a:rPr lang="en-US" sz="2400" dirty="0" smtClean="0">
                <a:latin typeface="+mj-lt"/>
                <a:cs typeface="Arial" pitchFamily="34" charset="0"/>
              </a:rPr>
              <a:t>Not part of ILO - Not paid by ILO – Independent.</a:t>
            </a:r>
          </a:p>
          <a:p>
            <a:pPr marL="514350" indent="-514350">
              <a:spcBef>
                <a:spcPts val="1200"/>
              </a:spcBef>
              <a:spcAft>
                <a:spcPts val="600"/>
              </a:spcAft>
              <a:buClr>
                <a:srgbClr val="013A79"/>
              </a:buClr>
              <a:buSzPct val="110000"/>
              <a:defRPr/>
            </a:pPr>
            <a:r>
              <a:rPr lang="en-US" sz="2400" dirty="0" smtClean="0">
                <a:latin typeface="+mj-lt"/>
                <a:cs typeface="Arial" pitchFamily="34" charset="0"/>
              </a:rPr>
              <a:t>Most representative global business organisation : 150 EOs in 144 countries. </a:t>
            </a:r>
          </a:p>
          <a:p>
            <a:pPr marL="514350" indent="-514350">
              <a:spcBef>
                <a:spcPts val="1200"/>
              </a:spcBef>
              <a:spcAft>
                <a:spcPts val="600"/>
              </a:spcAft>
              <a:buClr>
                <a:srgbClr val="013A79"/>
              </a:buClr>
              <a:buSzPct val="110000"/>
              <a:defRPr/>
            </a:pPr>
            <a:r>
              <a:rPr lang="en-US" sz="2400" dirty="0" smtClean="0">
                <a:latin typeface="+mj-lt"/>
                <a:cs typeface="Arial" pitchFamily="34" charset="0"/>
              </a:rPr>
              <a:t>Established in 1920</a:t>
            </a:r>
            <a:endParaRPr lang="en-GB" sz="2400" dirty="0" smtClean="0">
              <a:latin typeface="+mj-lt"/>
            </a:endParaRPr>
          </a:p>
          <a:p>
            <a:endParaRPr lang="fr-CH" dirty="0">
              <a:latin typeface="+mj-lt"/>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48680"/>
            <a:ext cx="5441826" cy="1007746"/>
          </a:xfrm>
          <a:prstGeom prst="rect">
            <a:avLst/>
          </a:prstGeom>
        </p:spPr>
      </p:pic>
    </p:spTree>
    <p:extLst>
      <p:ext uri="{BB962C8B-B14F-4D97-AF65-F5344CB8AC3E}">
        <p14:creationId xmlns:p14="http://schemas.microsoft.com/office/powerpoint/2010/main" val="36924725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graphicFrame>
        <p:nvGraphicFramePr>
          <p:cNvPr id="4" name="Inhaltsplatzhalter 4"/>
          <p:cNvGraphicFramePr>
            <a:graphicFrameLocks noGrp="1"/>
          </p:cNvGraphicFramePr>
          <p:nvPr>
            <p:ph idx="1"/>
            <p:extLst>
              <p:ext uri="{D42A27DB-BD31-4B8C-83A1-F6EECF244321}">
                <p14:modId xmlns:p14="http://schemas.microsoft.com/office/powerpoint/2010/main" val="3090177800"/>
              </p:ext>
            </p:extLst>
          </p:nvPr>
        </p:nvGraphicFramePr>
        <p:xfrm>
          <a:off x="467544" y="2060848"/>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484784"/>
            <a:ext cx="53832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1497176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514350" indent="-514350">
              <a:spcBef>
                <a:spcPts val="600"/>
              </a:spcBef>
              <a:spcAft>
                <a:spcPts val="600"/>
              </a:spcAft>
              <a:buClr>
                <a:srgbClr val="013A79"/>
              </a:buClr>
              <a:buSzPct val="110000"/>
              <a:buFontTx/>
              <a:buNone/>
              <a:defRPr/>
            </a:pPr>
            <a:endParaRPr lang="en-US" sz="1000" b="1" dirty="0" smtClean="0">
              <a:latin typeface="+mj-lt"/>
              <a:cs typeface="Arial" pitchFamily="34" charset="0"/>
            </a:endParaRPr>
          </a:p>
          <a:p>
            <a:pPr marL="514350" indent="-514350">
              <a:spcBef>
                <a:spcPts val="600"/>
              </a:spcBef>
              <a:spcAft>
                <a:spcPts val="600"/>
              </a:spcAft>
              <a:buClr>
                <a:srgbClr val="013A79"/>
              </a:buClr>
              <a:buSzPct val="110000"/>
              <a:buFontTx/>
              <a:buNone/>
              <a:defRPr/>
            </a:pPr>
            <a:r>
              <a:rPr lang="en-US" sz="2800" b="1" dirty="0" smtClean="0">
                <a:latin typeface="+mj-lt"/>
                <a:cs typeface="Arial" pitchFamily="34" charset="0"/>
              </a:rPr>
              <a:t>Situating the IOE </a:t>
            </a:r>
          </a:p>
          <a:p>
            <a:pPr marL="514350" indent="-514350">
              <a:spcBef>
                <a:spcPts val="600"/>
              </a:spcBef>
              <a:spcAft>
                <a:spcPts val="600"/>
              </a:spcAft>
              <a:buClr>
                <a:srgbClr val="013A79"/>
              </a:buClr>
              <a:buSzPct val="110000"/>
              <a:buFontTx/>
              <a:buNone/>
              <a:defRPr/>
            </a:pPr>
            <a:endParaRPr lang="en-US" sz="1000" b="1" dirty="0" smtClean="0">
              <a:latin typeface="Arial" panose="020B0604020202020204" pitchFamily="34" charset="0"/>
              <a:cs typeface="Arial" pitchFamily="34" charset="0"/>
            </a:endParaRPr>
          </a:p>
          <a:p>
            <a:pPr marL="514350" indent="-514350">
              <a:spcBef>
                <a:spcPts val="1200"/>
              </a:spcBef>
              <a:spcAft>
                <a:spcPts val="600"/>
              </a:spcAft>
              <a:buClr>
                <a:srgbClr val="013A79"/>
              </a:buClr>
              <a:buSzPct val="110000"/>
              <a:buFontTx/>
              <a:buNone/>
              <a:defRPr/>
            </a:pPr>
            <a:r>
              <a:rPr lang="en-US" b="1" dirty="0" smtClean="0">
                <a:latin typeface="Arial" panose="020B0604020202020204" pitchFamily="34" charset="0"/>
                <a:cs typeface="Arial" pitchFamily="34" charset="0"/>
              </a:rPr>
              <a:t>				</a:t>
            </a:r>
            <a:r>
              <a:rPr lang="en-US" sz="2400" b="1" u="sng" dirty="0" smtClean="0">
                <a:cs typeface="Arial" pitchFamily="34" charset="0"/>
              </a:rPr>
              <a:t>EMPLOYERS	</a:t>
            </a:r>
            <a:r>
              <a:rPr lang="en-US" sz="2400" b="1" dirty="0" smtClean="0">
                <a:cs typeface="Arial" pitchFamily="34" charset="0"/>
              </a:rPr>
              <a:t>	</a:t>
            </a:r>
            <a:r>
              <a:rPr lang="en-US" sz="2400" b="1" u="sng" dirty="0" smtClean="0">
                <a:cs typeface="Arial" pitchFamily="34" charset="0"/>
              </a:rPr>
              <a:t>UNIONS</a:t>
            </a:r>
          </a:p>
          <a:p>
            <a:pPr marL="514350" indent="-514350">
              <a:spcBef>
                <a:spcPts val="1200"/>
              </a:spcBef>
              <a:spcAft>
                <a:spcPts val="600"/>
              </a:spcAft>
              <a:buClr>
                <a:srgbClr val="013A79"/>
              </a:buClr>
              <a:buSzPct val="110000"/>
              <a:buFontTx/>
              <a:buNone/>
              <a:defRPr/>
            </a:pPr>
            <a:r>
              <a:rPr lang="en-US" sz="2400" b="1" dirty="0" smtClean="0">
                <a:cs typeface="Arial" pitchFamily="34" charset="0"/>
              </a:rPr>
              <a:t>GLOBAL 		</a:t>
            </a:r>
            <a:r>
              <a:rPr lang="en-US" sz="2400" b="1" dirty="0" smtClean="0">
                <a:solidFill>
                  <a:srgbClr val="3366CC"/>
                </a:solidFill>
                <a:cs typeface="Arial" pitchFamily="34" charset="0"/>
              </a:rPr>
              <a:t>IOE 	</a:t>
            </a:r>
            <a:r>
              <a:rPr lang="en-US" sz="2400" b="1" dirty="0" smtClean="0">
                <a:cs typeface="Arial" pitchFamily="34" charset="0"/>
              </a:rPr>
              <a:t>		ITUC </a:t>
            </a:r>
          </a:p>
          <a:p>
            <a:pPr>
              <a:spcBef>
                <a:spcPct val="0"/>
              </a:spcBef>
              <a:spcAft>
                <a:spcPts val="1200"/>
              </a:spcAft>
              <a:buClr>
                <a:srgbClr val="013A79"/>
              </a:buClr>
              <a:buSzPct val="110000"/>
              <a:buFontTx/>
              <a:buNone/>
              <a:defRPr/>
            </a:pPr>
            <a:r>
              <a:rPr lang="en-US" sz="2400" b="1" dirty="0" smtClean="0">
                <a:cs typeface="Arial" pitchFamily="34" charset="0"/>
              </a:rPr>
              <a:t>OECD   			BIAC 			TUAC</a:t>
            </a:r>
          </a:p>
          <a:p>
            <a:pPr>
              <a:spcBef>
                <a:spcPct val="0"/>
              </a:spcBef>
              <a:spcAft>
                <a:spcPts val="1200"/>
              </a:spcAft>
              <a:buClr>
                <a:srgbClr val="013A79"/>
              </a:buClr>
              <a:buSzPct val="110000"/>
              <a:buFontTx/>
              <a:buNone/>
              <a:defRPr/>
            </a:pPr>
            <a:r>
              <a:rPr lang="en-US" sz="2400" b="1" dirty="0" smtClean="0">
                <a:cs typeface="Arial" pitchFamily="34" charset="0"/>
              </a:rPr>
              <a:t>EUROPE		Businesseurope	ETUC</a:t>
            </a:r>
            <a:endParaRPr lang="de-CH" sz="24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548680"/>
            <a:ext cx="5441826" cy="100774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772816"/>
            <a:ext cx="8351837" cy="431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548680"/>
            <a:ext cx="5441826" cy="1007746"/>
          </a:xfrm>
          <a:prstGeom prst="rect">
            <a:avLst/>
          </a:prstGeom>
        </p:spPr>
      </p:pic>
    </p:spTree>
    <p:extLst>
      <p:ext uri="{BB962C8B-B14F-4D97-AF65-F5344CB8AC3E}">
        <p14:creationId xmlns:p14="http://schemas.microsoft.com/office/powerpoint/2010/main" val="995089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contenu 2"/>
          <p:cNvSpPr>
            <a:spLocks noGrp="1"/>
          </p:cNvSpPr>
          <p:nvPr>
            <p:ph idx="1"/>
          </p:nvPr>
        </p:nvSpPr>
        <p:spPr>
          <a:xfrm>
            <a:off x="467544" y="1412776"/>
            <a:ext cx="7993062" cy="576064"/>
          </a:xfrm>
        </p:spPr>
        <p:txBody>
          <a:bodyPr>
            <a:normAutofit fontScale="25000" lnSpcReduction="20000"/>
          </a:bodyPr>
          <a:lstStyle/>
          <a:p>
            <a:pPr marL="514350" indent="-514350" algn="ctr">
              <a:spcBef>
                <a:spcPts val="0"/>
              </a:spcBef>
              <a:buClr>
                <a:srgbClr val="013A79"/>
              </a:buClr>
              <a:buSzPct val="110000"/>
              <a:buFontTx/>
              <a:buNone/>
              <a:defRPr/>
            </a:pPr>
            <a:r>
              <a:rPr lang="en-GB" sz="11200" b="1" dirty="0" smtClean="0">
                <a:latin typeface="+mj-lt"/>
                <a:cs typeface="Arial" pitchFamily="34" charset="0"/>
              </a:rPr>
              <a:t>Bipartism -  Social Dialogue without state influence</a:t>
            </a:r>
            <a:r>
              <a:rPr lang="en-US" sz="3100" b="1" dirty="0" smtClean="0">
                <a:latin typeface="Calibri" pitchFamily="34" charset="0"/>
              </a:rPr>
              <a:t>  </a:t>
            </a:r>
          </a:p>
          <a:p>
            <a:pPr>
              <a:spcBef>
                <a:spcPts val="600"/>
              </a:spcBef>
              <a:spcAft>
                <a:spcPts val="600"/>
              </a:spcAft>
              <a:buClr>
                <a:srgbClr val="013A79"/>
              </a:buClr>
              <a:buSzPct val="110000"/>
              <a:buFontTx/>
              <a:buNone/>
              <a:defRPr/>
            </a:pPr>
            <a:endParaRPr lang="en-US" sz="3000" dirty="0" smtClean="0">
              <a:latin typeface="Calibri" pitchFamily="34" charset="0"/>
            </a:endParaRPr>
          </a:p>
          <a:p>
            <a:pPr>
              <a:spcBef>
                <a:spcPts val="600"/>
              </a:spcBef>
              <a:spcAft>
                <a:spcPts val="600"/>
              </a:spcAft>
              <a:buClr>
                <a:srgbClr val="013A79"/>
              </a:buClr>
              <a:buSzPct val="110000"/>
              <a:buFontTx/>
              <a:buNone/>
              <a:defRPr/>
            </a:pPr>
            <a:endParaRPr lang="en-US" sz="3000" dirty="0" smtClean="0">
              <a:latin typeface="Calibri" pitchFamily="34" charset="0"/>
            </a:endParaRPr>
          </a:p>
        </p:txBody>
      </p:sp>
      <p:sp>
        <p:nvSpPr>
          <p:cNvPr id="4099" name="Espace réservé du numéro de diapositive 2"/>
          <p:cNvSpPr>
            <a:spLocks noGrp="1"/>
          </p:cNvSpPr>
          <p:nvPr>
            <p:ph type="sldNum" sz="quarter" idx="12"/>
          </p:nvPr>
        </p:nvSpPr>
        <p:spPr>
          <a:xfrm>
            <a:off x="683568" y="2428875"/>
            <a:ext cx="7847012" cy="4429125"/>
          </a:xfrm>
          <a:noFill/>
        </p:spPr>
        <p:txBody>
          <a:bodyPr/>
          <a:lstStyle/>
          <a:p>
            <a:fld id="{0943CC2E-78D8-4927-BD60-B9381E92441B}" type="slidenum">
              <a:rPr lang="fr-FR" altLang="en-US" sz="1100"/>
              <a:pPr/>
              <a:t>5</a:t>
            </a:fld>
            <a:endParaRPr lang="fr-FR" altLang="en-US" sz="1100" dirty="0"/>
          </a:p>
        </p:txBody>
      </p:sp>
      <p:sp>
        <p:nvSpPr>
          <p:cNvPr id="5" name="Rectangle 4"/>
          <p:cNvSpPr/>
          <p:nvPr/>
        </p:nvSpPr>
        <p:spPr>
          <a:xfrm>
            <a:off x="683568" y="2492896"/>
            <a:ext cx="7056784" cy="923330"/>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eaLnBrk="1" hangingPunct="1">
              <a:defRPr/>
            </a:pPr>
            <a:r>
              <a:rPr lang="fr-FR"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endParaRPr lang="fr-FR" sz="7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4101" name="Oval 4"/>
          <p:cNvSpPr>
            <a:spLocks noChangeArrowheads="1"/>
          </p:cNvSpPr>
          <p:nvPr/>
        </p:nvSpPr>
        <p:spPr bwMode="auto">
          <a:xfrm>
            <a:off x="900113" y="4149725"/>
            <a:ext cx="2873375" cy="2503488"/>
          </a:xfrm>
          <a:prstGeom prst="ellipse">
            <a:avLst/>
          </a:prstGeom>
          <a:solidFill>
            <a:schemeClr val="accent1"/>
          </a:solidFill>
          <a:ln w="9525">
            <a:solidFill>
              <a:schemeClr val="tx1"/>
            </a:solidFill>
            <a:round/>
            <a:headEnd/>
            <a:tailEnd/>
          </a:ln>
        </p:spPr>
        <p:txBody>
          <a:bodyPr wrap="none" anchor="ctr"/>
          <a:lstStyle/>
          <a:p>
            <a:pPr algn="ctr" eaLnBrk="1" hangingPunct="1"/>
            <a:r>
              <a:rPr lang="en-GB" altLang="en-US" sz="2000" b="1" dirty="0"/>
              <a:t>Trade Unions</a:t>
            </a:r>
          </a:p>
        </p:txBody>
      </p:sp>
      <p:sp>
        <p:nvSpPr>
          <p:cNvPr id="4102" name="Oval 4"/>
          <p:cNvSpPr>
            <a:spLocks noChangeArrowheads="1"/>
          </p:cNvSpPr>
          <p:nvPr/>
        </p:nvSpPr>
        <p:spPr bwMode="auto">
          <a:xfrm>
            <a:off x="5219700" y="4149725"/>
            <a:ext cx="2873375" cy="2503488"/>
          </a:xfrm>
          <a:prstGeom prst="ellipse">
            <a:avLst/>
          </a:prstGeom>
          <a:solidFill>
            <a:schemeClr val="accent1"/>
          </a:solidFill>
          <a:ln w="9525">
            <a:solidFill>
              <a:schemeClr val="tx1"/>
            </a:solidFill>
            <a:round/>
            <a:headEnd/>
            <a:tailEnd/>
          </a:ln>
        </p:spPr>
        <p:txBody>
          <a:bodyPr wrap="none" anchor="ctr"/>
          <a:lstStyle/>
          <a:p>
            <a:pPr algn="ctr" eaLnBrk="1" hangingPunct="1"/>
            <a:r>
              <a:rPr lang="en-GB" altLang="en-US" sz="2000" b="1" dirty="0"/>
              <a:t>Employer</a:t>
            </a:r>
          </a:p>
        </p:txBody>
      </p:sp>
      <p:sp>
        <p:nvSpPr>
          <p:cNvPr id="4103" name="Oval 7"/>
          <p:cNvSpPr>
            <a:spLocks noChangeArrowheads="1"/>
          </p:cNvSpPr>
          <p:nvPr/>
        </p:nvSpPr>
        <p:spPr bwMode="auto">
          <a:xfrm>
            <a:off x="2700338" y="2133600"/>
            <a:ext cx="3243262" cy="1876425"/>
          </a:xfrm>
          <a:prstGeom prst="ellipse">
            <a:avLst/>
          </a:prstGeom>
          <a:solidFill>
            <a:schemeClr val="accent1"/>
          </a:solidFill>
          <a:ln w="9525">
            <a:solidFill>
              <a:schemeClr val="tx1"/>
            </a:solidFill>
            <a:round/>
            <a:headEnd/>
            <a:tailEnd/>
          </a:ln>
        </p:spPr>
        <p:txBody>
          <a:bodyPr wrap="none" anchor="ctr"/>
          <a:lstStyle/>
          <a:p>
            <a:pPr algn="ctr" eaLnBrk="1" hangingPunct="1"/>
            <a:r>
              <a:rPr lang="en-GB" altLang="en-US" sz="2000" b="1" dirty="0"/>
              <a:t>State</a:t>
            </a:r>
          </a:p>
        </p:txBody>
      </p:sp>
      <p:sp>
        <p:nvSpPr>
          <p:cNvPr id="4104" name="Line 9"/>
          <p:cNvSpPr>
            <a:spLocks noChangeShapeType="1"/>
          </p:cNvSpPr>
          <p:nvPr/>
        </p:nvSpPr>
        <p:spPr bwMode="auto">
          <a:xfrm flipV="1">
            <a:off x="2195513" y="2205038"/>
            <a:ext cx="3859212" cy="1876425"/>
          </a:xfrm>
          <a:prstGeom prst="line">
            <a:avLst/>
          </a:prstGeom>
          <a:noFill/>
          <a:ln w="9525">
            <a:solidFill>
              <a:srgbClr val="FF0000"/>
            </a:solidFill>
            <a:round/>
            <a:headEnd/>
            <a:tailEnd/>
          </a:ln>
        </p:spPr>
        <p:txBody>
          <a:bodyPr/>
          <a:lstStyle/>
          <a:p>
            <a:endParaRPr lang="de-CH"/>
          </a:p>
        </p:txBody>
      </p:sp>
      <p:sp>
        <p:nvSpPr>
          <p:cNvPr id="4105" name="Line 8"/>
          <p:cNvSpPr>
            <a:spLocks noChangeShapeType="1"/>
          </p:cNvSpPr>
          <p:nvPr/>
        </p:nvSpPr>
        <p:spPr bwMode="auto">
          <a:xfrm>
            <a:off x="2771775" y="2349500"/>
            <a:ext cx="3560763" cy="1751013"/>
          </a:xfrm>
          <a:prstGeom prst="line">
            <a:avLst/>
          </a:prstGeom>
          <a:noFill/>
          <a:ln w="9525">
            <a:solidFill>
              <a:srgbClr val="FF0000"/>
            </a:solidFill>
            <a:round/>
            <a:headEnd/>
            <a:tailEnd/>
          </a:ln>
        </p:spPr>
        <p:txBody>
          <a:bodyPr/>
          <a:lstStyle/>
          <a:p>
            <a:endParaRPr lang="de-CH"/>
          </a:p>
        </p:txBody>
      </p:sp>
      <p:sp>
        <p:nvSpPr>
          <p:cNvPr id="4106" name="AutoShape 6"/>
          <p:cNvSpPr>
            <a:spLocks noChangeArrowheads="1"/>
          </p:cNvSpPr>
          <p:nvPr/>
        </p:nvSpPr>
        <p:spPr bwMode="auto">
          <a:xfrm>
            <a:off x="3995738" y="5084763"/>
            <a:ext cx="936625" cy="492125"/>
          </a:xfrm>
          <a:prstGeom prst="leftRightArrow">
            <a:avLst>
              <a:gd name="adj1" fmla="val 50000"/>
              <a:gd name="adj2" fmla="val 20010"/>
            </a:avLst>
          </a:prstGeom>
          <a:solidFill>
            <a:schemeClr val="accent1"/>
          </a:solidFill>
          <a:ln w="9525">
            <a:solidFill>
              <a:schemeClr val="tx1"/>
            </a:solidFill>
            <a:miter lim="800000"/>
            <a:headEnd/>
            <a:tailEnd/>
          </a:ln>
        </p:spPr>
        <p:txBody>
          <a:bodyPr wrap="none" anchor="ctr"/>
          <a:lstStyle/>
          <a:p>
            <a:pPr eaLnBrk="1" hangingPunct="1"/>
            <a:endParaRPr lang="de-DE" altLang="en-US"/>
          </a:p>
        </p:txBody>
      </p:sp>
      <p:pic>
        <p:nvPicPr>
          <p:cNvPr id="11"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a:buNone/>
              <a:defRPr/>
            </a:pPr>
            <a:r>
              <a:rPr lang="en-GB" sz="2800" b="1" dirty="0" smtClean="0">
                <a:cs typeface="Arial" pitchFamily="34" charset="0"/>
              </a:rPr>
              <a:t>Typical topics for collective bipartite bargaining</a:t>
            </a:r>
          </a:p>
          <a:p>
            <a:pPr>
              <a:defRPr/>
            </a:pPr>
            <a:endParaRPr lang="en-GB" sz="2400" dirty="0" smtClean="0">
              <a:cs typeface="Arial" pitchFamily="34" charset="0"/>
            </a:endParaRPr>
          </a:p>
          <a:p>
            <a:pPr>
              <a:defRPr/>
            </a:pPr>
            <a:r>
              <a:rPr lang="en-GB" sz="2400" dirty="0" smtClean="0">
                <a:cs typeface="Arial" pitchFamily="34" charset="0"/>
              </a:rPr>
              <a:t>Wage and salary agreements (regulate the wage/ salary, incentive payments, bonus payments)</a:t>
            </a:r>
          </a:p>
          <a:p>
            <a:pPr>
              <a:buNone/>
              <a:defRPr/>
            </a:pPr>
            <a:endParaRPr lang="en-GB" sz="2400" dirty="0" smtClean="0">
              <a:cs typeface="Arial" pitchFamily="34" charset="0"/>
            </a:endParaRPr>
          </a:p>
          <a:p>
            <a:pPr>
              <a:defRPr/>
            </a:pPr>
            <a:r>
              <a:rPr lang="en-GB" sz="2400" dirty="0" smtClean="0">
                <a:cs typeface="Arial" pitchFamily="34" charset="0"/>
              </a:rPr>
              <a:t>Framework agreements (general working conditions like working time, holiday, overtime hours)</a:t>
            </a:r>
          </a:p>
          <a:p>
            <a:pPr lvl="1">
              <a:buNone/>
              <a:defRPr/>
            </a:pPr>
            <a:endParaRPr lang="en-GB" sz="2400" dirty="0" smtClean="0">
              <a:cs typeface="Arial" pitchFamily="34" charset="0"/>
            </a:endParaRPr>
          </a:p>
          <a:p>
            <a:pPr>
              <a:defRPr/>
            </a:pPr>
            <a:r>
              <a:rPr lang="en-GB" sz="2400" dirty="0" smtClean="0">
                <a:cs typeface="Arial" pitchFamily="34" charset="0"/>
              </a:rPr>
              <a:t>Special collective agreements (for example agreements to protect workers against rationalisation)</a:t>
            </a:r>
          </a:p>
          <a:p>
            <a:endParaRPr lang="de-CH" dirty="0"/>
          </a:p>
        </p:txBody>
      </p:sp>
      <p:pic>
        <p:nvPicPr>
          <p:cNvPr id="5"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1190631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4" name="Rechteck 3"/>
          <p:cNvSpPr/>
          <p:nvPr/>
        </p:nvSpPr>
        <p:spPr>
          <a:xfrm>
            <a:off x="683568" y="3068960"/>
            <a:ext cx="7200800" cy="2862322"/>
          </a:xfrm>
          <a:prstGeom prst="rect">
            <a:avLst/>
          </a:prstGeom>
        </p:spPr>
        <p:txBody>
          <a:bodyPr wrap="square">
            <a:spAutoFit/>
          </a:bodyPr>
          <a:lstStyle/>
          <a:p>
            <a:r>
              <a:rPr lang="en-US" b="1" dirty="0">
                <a:latin typeface="Calibri" panose="020F0502020204030204" pitchFamily="34" charset="0"/>
              </a:rPr>
              <a:t>In Total:	 </a:t>
            </a:r>
            <a:r>
              <a:rPr lang="en-US" b="1" dirty="0" smtClean="0">
                <a:latin typeface="Calibri" panose="020F0502020204030204" pitchFamily="34" charset="0"/>
              </a:rPr>
              <a:t>	~ 70,000 </a:t>
            </a:r>
            <a:r>
              <a:rPr lang="en-US" b="1" dirty="0">
                <a:latin typeface="Calibri" panose="020F0502020204030204" pitchFamily="34" charset="0"/>
              </a:rPr>
              <a:t>	</a:t>
            </a:r>
            <a:r>
              <a:rPr lang="en-US" b="1" dirty="0" smtClean="0">
                <a:latin typeface="Calibri" panose="020F0502020204030204" pitchFamily="34" charset="0"/>
              </a:rPr>
              <a:t>Collective </a:t>
            </a:r>
            <a:r>
              <a:rPr lang="en-US" b="1" dirty="0">
                <a:latin typeface="Calibri" panose="020F0502020204030204" pitchFamily="34" charset="0"/>
              </a:rPr>
              <a:t>Agreements</a:t>
            </a:r>
          </a:p>
          <a:p>
            <a:endParaRPr lang="en-US" dirty="0">
              <a:latin typeface="Calibri" panose="020F0502020204030204" pitchFamily="34" charset="0"/>
            </a:endParaRPr>
          </a:p>
          <a:p>
            <a:endParaRPr lang="en-US" dirty="0">
              <a:latin typeface="Calibri" panose="020F0502020204030204" pitchFamily="34" charset="0"/>
            </a:endParaRPr>
          </a:p>
          <a:p>
            <a:endParaRPr lang="en-US" dirty="0" smtClean="0">
              <a:latin typeface="Calibri" panose="020F0502020204030204" pitchFamily="34" charset="0"/>
            </a:endParaRPr>
          </a:p>
          <a:p>
            <a:endParaRPr lang="en-US" dirty="0">
              <a:latin typeface="Calibri" panose="020F0502020204030204" pitchFamily="34" charset="0"/>
            </a:endParaRPr>
          </a:p>
          <a:p>
            <a:r>
              <a:rPr lang="en-US" dirty="0" smtClean="0">
                <a:latin typeface="Calibri" panose="020F0502020204030204" pitchFamily="34" charset="0"/>
              </a:rPr>
              <a:t>There </a:t>
            </a:r>
            <a:r>
              <a:rPr lang="en-US" dirty="0">
                <a:latin typeface="Calibri" panose="020F0502020204030204" pitchFamily="34" charset="0"/>
              </a:rPr>
              <a:t>are:	 ~ </a:t>
            </a:r>
            <a:r>
              <a:rPr lang="en-US" dirty="0" smtClean="0">
                <a:latin typeface="Calibri" panose="020F0502020204030204" pitchFamily="34" charset="0"/>
              </a:rPr>
              <a:t>30,000 </a:t>
            </a:r>
            <a:r>
              <a:rPr lang="en-US" dirty="0">
                <a:latin typeface="Calibri" panose="020F0502020204030204" pitchFamily="34" charset="0"/>
              </a:rPr>
              <a:t>	collective agreements for 					branches</a:t>
            </a:r>
          </a:p>
          <a:p>
            <a:endParaRPr lang="en-US" dirty="0">
              <a:latin typeface="Calibri" panose="020F0502020204030204" pitchFamily="34" charset="0"/>
            </a:endParaRPr>
          </a:p>
          <a:p>
            <a:r>
              <a:rPr lang="en-US" dirty="0">
                <a:latin typeface="Calibri" panose="020F0502020204030204" pitchFamily="34" charset="0"/>
              </a:rPr>
              <a:t>                        	 ~ </a:t>
            </a:r>
            <a:r>
              <a:rPr lang="en-US" dirty="0" smtClean="0">
                <a:latin typeface="Calibri" panose="020F0502020204030204" pitchFamily="34" charset="0"/>
              </a:rPr>
              <a:t>39,000</a:t>
            </a:r>
            <a:r>
              <a:rPr lang="en-US" dirty="0">
                <a:latin typeface="Calibri" panose="020F0502020204030204" pitchFamily="34" charset="0"/>
              </a:rPr>
              <a:t>	company agreements </a:t>
            </a:r>
            <a:r>
              <a:rPr lang="en-US" dirty="0" smtClean="0">
                <a:latin typeface="Calibri" panose="020F0502020204030204" pitchFamily="34" charset="0"/>
              </a:rPr>
              <a:t>(</a:t>
            </a:r>
            <a:r>
              <a:rPr lang="en-US" dirty="0">
                <a:latin typeface="Calibri" panose="020F0502020204030204" pitchFamily="34" charset="0"/>
              </a:rPr>
              <a:t>e.g. Volkswagen, </a:t>
            </a:r>
            <a:r>
              <a:rPr lang="en-US" dirty="0" smtClean="0">
                <a:latin typeface="Calibri" panose="020F0502020204030204" pitchFamily="34" charset="0"/>
              </a:rPr>
              <a:t>			Deutsche Lufthansa</a:t>
            </a:r>
            <a:r>
              <a:rPr lang="en-US" dirty="0">
                <a:latin typeface="Calibri" panose="020F0502020204030204" pitchFamily="34" charset="0"/>
              </a:rPr>
              <a:t>, </a:t>
            </a:r>
            <a:r>
              <a:rPr lang="en-US" dirty="0" smtClean="0">
                <a:latin typeface="Calibri" panose="020F0502020204030204" pitchFamily="34" charset="0"/>
              </a:rPr>
              <a:t>Deutsche Telekom</a:t>
            </a:r>
            <a:r>
              <a:rPr lang="en-US" dirty="0">
                <a:latin typeface="Calibri" panose="020F0502020204030204" pitchFamily="34" charset="0"/>
              </a:rPr>
              <a:t>)</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132856"/>
            <a:ext cx="4792663"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extLst>
      <p:ext uri="{BB962C8B-B14F-4D97-AF65-F5344CB8AC3E}">
        <p14:creationId xmlns:p14="http://schemas.microsoft.com/office/powerpoint/2010/main" val="4023811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600200"/>
            <a:ext cx="8229600" cy="4997152"/>
          </a:xfrm>
        </p:spPr>
        <p:txBody>
          <a:bodyPr>
            <a:normAutofit fontScale="70000" lnSpcReduction="20000"/>
          </a:bodyPr>
          <a:lstStyle/>
          <a:p>
            <a:pPr marL="0" indent="0">
              <a:spcAft>
                <a:spcPts val="600"/>
              </a:spcAft>
              <a:buNone/>
            </a:pPr>
            <a:r>
              <a:rPr lang="de-CH" sz="4000" b="1" dirty="0" err="1" smtClean="0"/>
              <a:t>Success</a:t>
            </a:r>
            <a:r>
              <a:rPr lang="de-CH" sz="4000" b="1" dirty="0" smtClean="0"/>
              <a:t> </a:t>
            </a:r>
            <a:r>
              <a:rPr lang="de-CH" sz="4000" b="1" dirty="0" err="1" smtClean="0"/>
              <a:t>factors</a:t>
            </a:r>
            <a:r>
              <a:rPr lang="de-CH" sz="4000" b="1" dirty="0" smtClean="0"/>
              <a:t> </a:t>
            </a:r>
            <a:r>
              <a:rPr lang="de-CH" sz="4000" b="1" dirty="0" err="1" smtClean="0"/>
              <a:t>of</a:t>
            </a:r>
            <a:r>
              <a:rPr lang="de-CH" sz="4000" b="1" dirty="0" smtClean="0"/>
              <a:t> </a:t>
            </a:r>
            <a:r>
              <a:rPr lang="de-CH" sz="4000" b="1" dirty="0" err="1" smtClean="0"/>
              <a:t>Bipartite</a:t>
            </a:r>
            <a:r>
              <a:rPr lang="de-CH" sz="4000" b="1" dirty="0" smtClean="0"/>
              <a:t> </a:t>
            </a:r>
            <a:r>
              <a:rPr lang="de-CH" sz="4000" b="1" dirty="0" err="1" smtClean="0"/>
              <a:t>Social</a:t>
            </a:r>
            <a:r>
              <a:rPr lang="de-CH" sz="4000" b="1" dirty="0" smtClean="0"/>
              <a:t> </a:t>
            </a:r>
            <a:r>
              <a:rPr lang="de-CH" sz="4000" b="1" dirty="0" err="1" smtClean="0"/>
              <a:t>Dialogue</a:t>
            </a:r>
            <a:r>
              <a:rPr lang="de-CH" sz="4000" b="1" dirty="0" smtClean="0"/>
              <a:t> </a:t>
            </a:r>
          </a:p>
          <a:p>
            <a:pPr>
              <a:spcAft>
                <a:spcPts val="600"/>
              </a:spcAft>
              <a:buNone/>
            </a:pPr>
            <a:endParaRPr lang="de-CH" sz="1400" dirty="0" smtClean="0"/>
          </a:p>
          <a:p>
            <a:pPr>
              <a:spcAft>
                <a:spcPts val="600"/>
              </a:spcAft>
            </a:pPr>
            <a:r>
              <a:rPr lang="de-CH" sz="3400" dirty="0" err="1" smtClean="0"/>
              <a:t>Employers</a:t>
            </a:r>
            <a:r>
              <a:rPr lang="de-CH" sz="3400" dirty="0" smtClean="0"/>
              <a:t> </a:t>
            </a:r>
            <a:r>
              <a:rPr lang="de-CH" sz="3400" dirty="0" err="1" smtClean="0"/>
              <a:t>or</a:t>
            </a:r>
            <a:r>
              <a:rPr lang="de-CH" sz="3400" dirty="0" smtClean="0"/>
              <a:t> </a:t>
            </a:r>
            <a:r>
              <a:rPr lang="de-CH" sz="3400" dirty="0" err="1" smtClean="0"/>
              <a:t>employer</a:t>
            </a:r>
            <a:r>
              <a:rPr lang="de-CH" sz="3400" dirty="0" smtClean="0"/>
              <a:t> </a:t>
            </a:r>
            <a:r>
              <a:rPr lang="en-US" sz="3400" dirty="0" smtClean="0"/>
              <a:t>federations and trade unions are in a better position than anybody to assess the economic situation in their sector or in their business and to agree acceptable arrangements for both sides 	   promotes social peace.</a:t>
            </a:r>
          </a:p>
          <a:p>
            <a:pPr>
              <a:spcAft>
                <a:spcPts val="600"/>
              </a:spcAft>
            </a:pPr>
            <a:r>
              <a:rPr lang="en-GB" sz="3400" dirty="0" smtClean="0"/>
              <a:t>Bipartite Social Dialogue promotes good governance, because agreements negotiated independently by the social partners are much better implemented than regulations from central authorities, as the parties involved feel directly bound by what they themselves have agreed.</a:t>
            </a:r>
          </a:p>
          <a:p>
            <a:pPr lvl="0">
              <a:spcAft>
                <a:spcPts val="600"/>
              </a:spcAft>
            </a:pPr>
            <a:r>
              <a:rPr lang="en-GB" sz="3400" dirty="0" smtClean="0"/>
              <a:t>Bipartite Social Dialogue gives the economic system greater legitimacy, as it gives people the opportunity and the necessary structures to get involved in decision-making processes that directly affect them.</a:t>
            </a:r>
            <a:endParaRPr lang="de-CH" sz="3400" dirty="0" smtClean="0"/>
          </a:p>
          <a:p>
            <a:endParaRPr lang="en-US" sz="2400" dirty="0" smtClean="0"/>
          </a:p>
          <a:p>
            <a:endParaRPr lang="de-CH" sz="24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
        <p:nvSpPr>
          <p:cNvPr id="5" name="Pfeil nach rechts 4"/>
          <p:cNvSpPr/>
          <p:nvPr/>
        </p:nvSpPr>
        <p:spPr>
          <a:xfrm>
            <a:off x="4572000" y="3284984"/>
            <a:ext cx="57606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685800" y="1700213"/>
            <a:ext cx="7772400" cy="4562475"/>
          </a:xfrm>
        </p:spPr>
        <p:txBody>
          <a:bodyPr>
            <a:normAutofit/>
          </a:bodyPr>
          <a:lstStyle/>
          <a:p>
            <a:pPr>
              <a:buFont typeface="Wingdings" pitchFamily="2" charset="2"/>
              <a:buNone/>
            </a:pPr>
            <a:r>
              <a:rPr lang="en-GB" altLang="en-US" sz="2800" b="1" dirty="0" smtClean="0"/>
              <a:t>Enabling legislative frameworks for Bipartism</a:t>
            </a:r>
          </a:p>
          <a:p>
            <a:pPr>
              <a:buFont typeface="Arial" charset="0"/>
              <a:buChar char="•"/>
            </a:pPr>
            <a:r>
              <a:rPr lang="en-GB" altLang="en-US" sz="2400" dirty="0" smtClean="0"/>
              <a:t>Legislation must provide room for employers’ and workers’ representatives to negotiate about terms and conditions of employment.</a:t>
            </a:r>
          </a:p>
          <a:p>
            <a:pPr>
              <a:buFont typeface="Arial" charset="0"/>
              <a:buChar char="•"/>
            </a:pPr>
            <a:r>
              <a:rPr lang="en-US" sz="2400" dirty="0" smtClean="0"/>
              <a:t>If legislation is too prescriptive, providing benefits and covering all eventualities, collective bargaining can not take place because there is nothing to negotiate.</a:t>
            </a:r>
          </a:p>
          <a:p>
            <a:pPr>
              <a:buFont typeface="Arial" charset="0"/>
              <a:buChar char="•"/>
            </a:pPr>
            <a:r>
              <a:rPr lang="en-GB" altLang="en-US" sz="2400" dirty="0" smtClean="0"/>
              <a:t>Legislation must provide </a:t>
            </a:r>
            <a:r>
              <a:rPr lang="en-GB" altLang="en-US" sz="2400" i="1" dirty="0" smtClean="0"/>
              <a:t>minimum </a:t>
            </a:r>
            <a:r>
              <a:rPr lang="en-GB" altLang="en-US" sz="2400" dirty="0" smtClean="0"/>
              <a:t>floor below which no employer can go – not a “maximum” that all employers apply</a:t>
            </a:r>
            <a:r>
              <a:rPr lang="en-GB" altLang="en-US" dirty="0" smtClean="0"/>
              <a:t>.</a:t>
            </a:r>
            <a:endParaRPr lang="en-GB" altLang="en-US" i="1" dirty="0" smtClean="0"/>
          </a:p>
        </p:txBody>
      </p:sp>
      <p:sp>
        <p:nvSpPr>
          <p:cNvPr id="4" name="Date Placeholder 3"/>
          <p:cNvSpPr>
            <a:spLocks noGrp="1"/>
          </p:cNvSpPr>
          <p:nvPr>
            <p:ph type="dt" sz="quarter" idx="10"/>
          </p:nvPr>
        </p:nvSpPr>
        <p:spPr/>
        <p:txBody>
          <a:bodyPr/>
          <a:lstStyle/>
          <a:p>
            <a:pPr>
              <a:defRPr/>
            </a:pPr>
            <a:endParaRPr lang="fr-CH" dirty="0" smtClean="0"/>
          </a:p>
          <a:p>
            <a:pPr>
              <a:defRPr/>
            </a:pPr>
            <a:endParaRPr lang="en-GB" dirty="0"/>
          </a:p>
        </p:txBody>
      </p:sp>
      <p:pic>
        <p:nvPicPr>
          <p:cNvPr id="5"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260648"/>
            <a:ext cx="5441826" cy="1007746"/>
          </a:xfrm>
          <a:prstGeom prst="rect">
            <a:avLst/>
          </a:prstGeom>
        </p:spPr>
      </p:pic>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IOE powerpoint template_white bck_blue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arifpoliti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arifpolitik">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IOE powerpoint template_white bck_blue logo</Template>
  <TotalTime>1</TotalTime>
  <Words>558</Words>
  <Application>Microsoft Office PowerPoint</Application>
  <PresentationFormat>Prikaz na zaslonu (4:3)</PresentationFormat>
  <Paragraphs>130</Paragraphs>
  <Slides>20</Slides>
  <Notes>1</Notes>
  <HiddenSlides>0</HiddenSlides>
  <MMClips>0</MMClips>
  <ScaleCrop>false</ScaleCrop>
  <HeadingPairs>
    <vt:vector size="4" baseType="variant">
      <vt:variant>
        <vt:lpstr>Tema</vt:lpstr>
      </vt:variant>
      <vt:variant>
        <vt:i4>1</vt:i4>
      </vt:variant>
      <vt:variant>
        <vt:lpstr>Naslovi slajdova</vt:lpstr>
      </vt:variant>
      <vt:variant>
        <vt:i4>20</vt:i4>
      </vt:variant>
    </vt:vector>
  </HeadingPairs>
  <TitlesOfParts>
    <vt:vector size="21" baseType="lpstr">
      <vt:lpstr>IOE powerpoint template_white bck_blue logo</vt:lpstr>
      <vt:lpstr>Role of social partners in promoting sustainable development</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Matthias Thorns</dc:creator>
  <cp:lastModifiedBy>Biserka Sladović</cp:lastModifiedBy>
  <cp:revision>16</cp:revision>
  <cp:lastPrinted>2015-02-02T07:51:10Z</cp:lastPrinted>
  <dcterms:created xsi:type="dcterms:W3CDTF">2014-09-04T14:02:18Z</dcterms:created>
  <dcterms:modified xsi:type="dcterms:W3CDTF">2015-02-11T09:41:23Z</dcterms:modified>
</cp:coreProperties>
</file>